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  <p:sldMasterId id="214748373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7" r:id="rId4"/>
    <p:sldId id="270" r:id="rId5"/>
    <p:sldId id="843" r:id="rId6"/>
    <p:sldId id="258" r:id="rId7"/>
    <p:sldId id="269" r:id="rId8"/>
    <p:sldId id="937" r:id="rId9"/>
    <p:sldId id="988202212" r:id="rId10"/>
    <p:sldId id="988202220" r:id="rId11"/>
    <p:sldId id="962" r:id="rId12"/>
    <p:sldId id="988202211" r:id="rId13"/>
    <p:sldId id="949" r:id="rId14"/>
    <p:sldId id="988202214" r:id="rId15"/>
    <p:sldId id="917" r:id="rId16"/>
    <p:sldId id="916" r:id="rId17"/>
    <p:sldId id="265" r:id="rId18"/>
    <p:sldId id="988202215" r:id="rId19"/>
    <p:sldId id="988202216" r:id="rId20"/>
    <p:sldId id="988202217" r:id="rId21"/>
    <p:sldId id="988202218" r:id="rId22"/>
    <p:sldId id="988202219" r:id="rId23"/>
    <p:sldId id="259" r:id="rId24"/>
    <p:sldId id="988202221" r:id="rId25"/>
    <p:sldId id="262" r:id="rId26"/>
    <p:sldId id="263" r:id="rId27"/>
    <p:sldId id="988202207" r:id="rId28"/>
    <p:sldId id="988202208" r:id="rId29"/>
    <p:sldId id="988202209" r:id="rId30"/>
    <p:sldId id="297" r:id="rId31"/>
    <p:sldId id="303" r:id="rId32"/>
    <p:sldId id="312" r:id="rId33"/>
    <p:sldId id="309" r:id="rId34"/>
    <p:sldId id="311" r:id="rId35"/>
    <p:sldId id="310" r:id="rId36"/>
    <p:sldId id="858" r:id="rId37"/>
    <p:sldId id="84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0F611D-0BCE-96A8-D003-79B98DBF9FBA}" name="Anita Davis" initials="AD" userId="S::Anita.Davis@wake.gov::46c10c11-0a97-4beb-bf50-1a52cc15d0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EA0"/>
    <a:srgbClr val="0E2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325" autoAdjust="0"/>
  </p:normalViewPr>
  <p:slideViewPr>
    <p:cSldViewPr snapToGrid="0">
      <p:cViewPr varScale="1">
        <p:scale>
          <a:sx n="91" d="100"/>
          <a:sy n="91" d="100"/>
        </p:scale>
        <p:origin x="9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countync-my.sharepoint.com/personal/amber_scott_wakegov_com/Documents/January%20Transportation%20Data%20FY22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03006377411691"/>
          <c:y val="8.0045957900680725E-2"/>
          <c:w val="0.90432810542789499"/>
          <c:h val="0.766244950207917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Calculations!$A$2</c:f>
              <c:strCache>
                <c:ptCount val="1"/>
                <c:pt idx="0">
                  <c:v>VOC Tickets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8619214313497285E-3"/>
                  <c:y val="-0.10236830455953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1-46E7-B858-DE96D5A1C5D4}"/>
                </c:ext>
              </c:extLst>
            </c:dLbl>
            <c:dLbl>
              <c:idx val="1"/>
              <c:layout>
                <c:manualLayout>
                  <c:x val="0"/>
                  <c:y val="-0.14110225763612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1-46E7-B858-DE96D5A1C5D4}"/>
                </c:ext>
              </c:extLst>
            </c:dLbl>
            <c:dLbl>
              <c:idx val="2"/>
              <c:layout>
                <c:manualLayout>
                  <c:x val="9.723842862699339E-3"/>
                  <c:y val="-8.8534749889331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A1-46E7-B858-DE96D5A1C5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Calculations!$B$1:$D$1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Calculations!$B$2:$D$2</c:f>
              <c:numCache>
                <c:formatCode>General</c:formatCode>
                <c:ptCount val="3"/>
                <c:pt idx="0">
                  <c:v>123</c:v>
                </c:pt>
                <c:pt idx="1">
                  <c:v>204</c:v>
                </c:pt>
                <c:pt idx="2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A1-46E7-B858-DE96D5A1C5D4}"/>
            </c:ext>
          </c:extLst>
        </c:ser>
        <c:ser>
          <c:idx val="1"/>
          <c:order val="1"/>
          <c:tx>
            <c:strRef>
              <c:f>Calculations!$A$3</c:f>
              <c:strCache>
                <c:ptCount val="1"/>
                <c:pt idx="0">
                  <c:v>Total Transportation Trips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534163101257611"/>
                  <c:y val="1.3833554670208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A1-46E7-B858-DE96D5A1C5D4}"/>
                </c:ext>
              </c:extLst>
            </c:dLbl>
            <c:dLbl>
              <c:idx val="1"/>
              <c:layout>
                <c:manualLayout>
                  <c:x val="3.4033450019447568E-2"/>
                  <c:y val="-7.193448428508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A1-46E7-B858-DE96D5A1C5D4}"/>
                </c:ext>
              </c:extLst>
            </c:dLbl>
            <c:dLbl>
              <c:idx val="2"/>
              <c:layout>
                <c:manualLayout>
                  <c:x val="1.7827045248282002E-2"/>
                  <c:y val="-7.193448428508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A1-46E7-B858-DE96D5A1C5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Calculations!$B$1:$D$1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Calculations!$B$3:$D$3</c:f>
              <c:numCache>
                <c:formatCode>#,##0</c:formatCode>
                <c:ptCount val="3"/>
                <c:pt idx="0">
                  <c:v>8804</c:v>
                </c:pt>
                <c:pt idx="1">
                  <c:v>8267</c:v>
                </c:pt>
                <c:pt idx="2">
                  <c:v>7199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A1-46E7-B858-DE96D5A1C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856624"/>
        <c:axId val="249856952"/>
        <c:axId val="0"/>
      </c:bar3DChart>
      <c:catAx>
        <c:axId val="24985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56952"/>
        <c:crosses val="autoZero"/>
        <c:auto val="0"/>
        <c:lblAlgn val="ctr"/>
        <c:lblOffset val="100"/>
        <c:noMultiLvlLbl val="0"/>
      </c:catAx>
      <c:valAx>
        <c:axId val="24985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56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307154102966093E-2"/>
          <c:y val="9.4629429955197797E-2"/>
          <c:w val="0.98169294929272044"/>
          <c:h val="0.7516361488396574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7C4-4616-9EA6-16A62F9400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C4-4616-9EA6-16A62F9400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C4-4616-9EA6-16A62F9400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27C4-4616-9EA6-16A62F9400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1E-4850-9CE1-DAE04B866AC4}"/>
              </c:ext>
            </c:extLst>
          </c:dPt>
          <c:dLbls>
            <c:dLbl>
              <c:idx val="0"/>
              <c:layout>
                <c:manualLayout>
                  <c:x val="0.10579074413263163"/>
                  <c:y val="8.81385369413721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C4-4616-9EA6-16A62F940025}"/>
                </c:ext>
              </c:extLst>
            </c:dLbl>
            <c:dLbl>
              <c:idx val="1"/>
              <c:layout>
                <c:manualLayout>
                  <c:x val="9.5518897969929711E-2"/>
                  <c:y val="1.740973747508666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82471953994677"/>
                      <c:h val="0.14081199090433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7C4-4616-9EA6-16A62F940025}"/>
                </c:ext>
              </c:extLst>
            </c:dLbl>
            <c:dLbl>
              <c:idx val="2"/>
              <c:layout>
                <c:manualLayout>
                  <c:x val="-3.0825446793813819E-3"/>
                  <c:y val="0.814534066677901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0771973855165"/>
                      <c:h val="0.1319202314483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7C4-4616-9EA6-16A62F940025}"/>
                </c:ext>
              </c:extLst>
            </c:dLbl>
            <c:dLbl>
              <c:idx val="3"/>
              <c:layout>
                <c:manualLayout>
                  <c:x val="0.50346837882189299"/>
                  <c:y val="3.2944089610609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653173739330536"/>
                      <c:h val="0.12948119837872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7C4-4616-9EA6-16A62F940025}"/>
                </c:ext>
              </c:extLst>
            </c:dLbl>
            <c:dLbl>
              <c:idx val="4"/>
              <c:layout>
                <c:manualLayout>
                  <c:x val="-0.38380010889699795"/>
                  <c:y val="8.84414663734402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1E-4850-9CE1-DAE04B866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Other</c:v>
                </c:pt>
                <c:pt idx="1">
                  <c:v>Customer Service Rep.</c:v>
                </c:pt>
                <c:pt idx="2">
                  <c:v>Driver</c:v>
                </c:pt>
                <c:pt idx="3">
                  <c:v>Dispatcher</c:v>
                </c:pt>
                <c:pt idx="4">
                  <c:v>Vendor Manager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229</c:v>
                </c:pt>
                <c:pt idx="1">
                  <c:v>12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4-4616-9EA6-16A62F940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Driver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5-497C-AAB1-B837416E3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Dispatch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5-497C-AAB1-B837416E3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Customer Service Rep.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5-497C-AAB1-B837416E3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27814096"/>
        <c:axId val="527808520"/>
      </c:barChart>
      <c:catAx>
        <c:axId val="5278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808520"/>
        <c:crosses val="autoZero"/>
        <c:auto val="1"/>
        <c:lblAlgn val="ctr"/>
        <c:lblOffset val="100"/>
        <c:noMultiLvlLbl val="0"/>
      </c:catAx>
      <c:valAx>
        <c:axId val="5278085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81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538-4959-82F2-26F8D4031E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538-4959-82F2-26F8D4031E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538-4959-82F2-26F8D4031EE3}"/>
              </c:ext>
            </c:extLst>
          </c:dPt>
          <c:dLbls>
            <c:dLbl>
              <c:idx val="0"/>
              <c:layout>
                <c:manualLayout>
                  <c:x val="0"/>
                  <c:y val="-2.6608015060823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E8C503-AD80-427C-9B3B-E375DB21CC2D}" type="CATEGORYNAME">
                      <a:rPr lang="en-US" sz="1100"/>
                      <a:pPr>
                        <a:defRPr sz="1100" b="1"/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21539166729291"/>
                      <c:h val="6.46394879548403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538-4959-82F2-26F8D4031EE3}"/>
                </c:ext>
              </c:extLst>
            </c:dLbl>
            <c:dLbl>
              <c:idx val="1"/>
              <c:layout>
                <c:manualLayout>
                  <c:x val="0.2139241209865991"/>
                  <c:y val="4.08159184224415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38-4959-82F2-26F8D4031EE3}"/>
                </c:ext>
              </c:extLst>
            </c:dLbl>
            <c:dLbl>
              <c:idx val="2"/>
              <c:layout>
                <c:manualLayout>
                  <c:x val="0.10583215391875456"/>
                  <c:y val="-4.3932283427451556E-2"/>
                </c:manualLayout>
              </c:layout>
              <c:tx>
                <c:rich>
                  <a:bodyPr/>
                  <a:lstStyle/>
                  <a:p>
                    <a:fld id="{73398CF1-038C-4DF5-8DEE-B6305D86CF8B}" type="CATEGORYNAME">
                      <a:rPr lang="en-US" sz="1100" dirty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538-4959-82F2-26F8D4031EE3}"/>
                </c:ext>
              </c:extLst>
            </c:dLbl>
            <c:dLbl>
              <c:idx val="3"/>
              <c:layout>
                <c:manualLayout>
                  <c:x val="7.063727105497003E-2"/>
                  <c:y val="-0.27243857793483595"/>
                </c:manualLayout>
              </c:layout>
              <c:tx>
                <c:rich>
                  <a:bodyPr/>
                  <a:lstStyle/>
                  <a:p>
                    <a:fld id="{3AC6F925-C8BB-4CF1-86A9-A7899DC683A8}" type="CATEGORYNAME">
                      <a:rPr lang="en-US" sz="1100" dirty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38-4959-82F2-26F8D4031EE3}"/>
                </c:ext>
              </c:extLst>
            </c:dLbl>
            <c:dLbl>
              <c:idx val="4"/>
              <c:layout>
                <c:manualLayout>
                  <c:x val="2.3792984795595683E-2"/>
                  <c:y val="-6.835898582262831E-2"/>
                </c:manualLayout>
              </c:layout>
              <c:tx>
                <c:rich>
                  <a:bodyPr/>
                  <a:lstStyle/>
                  <a:p>
                    <a:fld id="{A6DA9F62-BEC0-49CE-840F-EF4D9D0D96BD}" type="CATEGORYNAME">
                      <a:rPr lang="en-US" sz="11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4B8-4C99-A434-D69EC64ED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Appointment Phone Line</c:v>
                </c:pt>
                <c:pt idx="1">
                  <c:v>Repeated Issues</c:v>
                </c:pt>
                <c:pt idx="2">
                  <c:v>General Question</c:v>
                </c:pt>
                <c:pt idx="3">
                  <c:v>Late</c:v>
                </c:pt>
                <c:pt idx="4">
                  <c:v>Dispatcher Customer Service Issue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8-4959-82F2-26F8D4031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1518440"/>
        <c:axId val="991514504"/>
        <c:axId val="0"/>
      </c:bar3DChart>
      <c:catAx>
        <c:axId val="991518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1514504"/>
        <c:crosses val="autoZero"/>
        <c:auto val="1"/>
        <c:lblAlgn val="ctr"/>
        <c:lblOffset val="100"/>
        <c:noMultiLvlLbl val="0"/>
      </c:catAx>
      <c:valAx>
        <c:axId val="99151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5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927-49BE-B877-02464E7565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6927-49BE-B877-02464E7565D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927-49BE-B877-02464E7565D8}"/>
              </c:ext>
            </c:extLst>
          </c:dPt>
          <c:dLbls>
            <c:dLbl>
              <c:idx val="0"/>
              <c:layout>
                <c:manualLayout>
                  <c:x val="-2.6736110380137209E-3"/>
                  <c:y val="-0.346474404366057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27-49BE-B877-02464E7565D8}"/>
                </c:ext>
              </c:extLst>
            </c:dLbl>
            <c:dLbl>
              <c:idx val="1"/>
              <c:layout>
                <c:manualLayout>
                  <c:x val="0.19249999473698604"/>
                  <c:y val="0.1255880760549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27-49BE-B877-02464E7565D8}"/>
                </c:ext>
              </c:extLst>
            </c:dLbl>
            <c:dLbl>
              <c:idx val="3"/>
              <c:layout>
                <c:manualLayout>
                  <c:x val="3.2083332456164355E-2"/>
                  <c:y val="-0.2466908636793704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27-49BE-B877-02464E7565D8}"/>
                </c:ext>
              </c:extLst>
            </c:dLbl>
            <c:dLbl>
              <c:idx val="4"/>
              <c:layout>
                <c:manualLayout>
                  <c:x val="2.1388888304109472E-2"/>
                  <c:y val="-0.15249980663815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27-49BE-B877-02464E7565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Sheet1!$A$11:$E$11</c:f>
              <c:strCache>
                <c:ptCount val="5"/>
                <c:pt idx="0">
                  <c:v>April No Show</c:v>
                </c:pt>
                <c:pt idx="1">
                  <c:v>May No Show</c:v>
                </c:pt>
                <c:pt idx="3">
                  <c:v>April Missed Appt.</c:v>
                </c:pt>
                <c:pt idx="4">
                  <c:v>May Missed Appt.</c:v>
                </c:pt>
              </c:strCache>
            </c:strRef>
          </c:cat>
          <c:val>
            <c:numRef>
              <c:f>Sheet1!$A$12:$E$12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27-49BE-B877-02464E756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1518440"/>
        <c:axId val="991514504"/>
        <c:axId val="0"/>
      </c:bar3DChart>
      <c:catAx>
        <c:axId val="991518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1514504"/>
        <c:crosses val="autoZero"/>
        <c:auto val="1"/>
        <c:lblAlgn val="ctr"/>
        <c:lblOffset val="100"/>
        <c:noMultiLvlLbl val="0"/>
      </c:catAx>
      <c:valAx>
        <c:axId val="99151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5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FC9FF2-7E01-48D8-B16F-2769BE2E9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GoWake SmartRide 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44C43-2015-4D04-85BA-7945EA2F5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88BF-FDE5-4C26-8B7C-2BB7AE336350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29B1F-5F48-4039-B10B-61AC4FE5D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F13F6-B4F5-4286-B327-E13001A3B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E5CA3-868A-4699-AFD6-E3ED258D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400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GoWake SmartRide 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E17C8-2962-4425-899C-4FA86518576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1C46-06BF-47FD-87AC-ACC9BC291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4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3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5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A45D3-F512-27AF-3C18-1AA5984F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562421-9BD9-3785-104F-F332B6D46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BEF96-EEC5-6FB0-DE5E-07BA4A769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0055221-D252-FDB2-8BA5-95D69EFABA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1AFCB-E00F-0864-43FC-5D9523A2B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61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2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4D164-B932-D396-21E6-97ABD9682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E641D-12CE-A757-C471-E274D945F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B2CC1-1D86-908A-3A4F-9AC1B53AD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DC9FF25-3D69-6896-608F-AE0D91D8EC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EA096-C13D-245A-CC40-77D902EFC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3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12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 everyone.</a:t>
            </a:r>
          </a:p>
          <a:p>
            <a:r>
              <a:rPr lang="en-US" dirty="0"/>
              <a:t>May and June Trip Numbers.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b="1" dirty="0">
                <a:highlight>
                  <a:srgbClr val="FFFF00"/>
                </a:highlight>
              </a:rPr>
              <a:t>35.42% decrease</a:t>
            </a:r>
            <a:r>
              <a:rPr lang="en-US" dirty="0">
                <a:highlight>
                  <a:srgbClr val="FFFF00"/>
                </a:highlight>
              </a:rPr>
              <a:t> in trips from March FY24 to March FY25.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highlight>
                  <a:srgbClr val="FFFF00"/>
                </a:highlight>
              </a:rPr>
              <a:t>43.11% decrease</a:t>
            </a:r>
            <a:r>
              <a:rPr lang="en-US" dirty="0">
                <a:highlight>
                  <a:srgbClr val="FFFF00"/>
                </a:highlight>
              </a:rPr>
              <a:t> in trips from April FY24 to April FY25.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BD7-56B4-4A93-9BB6-D3195F603F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0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Top 10 </a:t>
            </a:r>
            <a:r>
              <a:rPr lang="en-US" dirty="0"/>
              <a:t>of the total to display within Chart.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BD7-56B4-4A93-9BB6-D3195F603F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Top 10 </a:t>
            </a:r>
            <a:r>
              <a:rPr lang="en-US" dirty="0"/>
              <a:t>of the total to display within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BD7-56B4-4A93-9BB6-D3195F603F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1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BD7-56B4-4A93-9BB6-D3195F603F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1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BD7-56B4-4A93-9BB6-D3195F603F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3ABCF50-77E4-41C3-8E99-0391C1B0F3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</p:spTree>
    <p:extLst>
      <p:ext uri="{BB962C8B-B14F-4D97-AF65-F5344CB8AC3E}">
        <p14:creationId xmlns:p14="http://schemas.microsoft.com/office/powerpoint/2010/main" val="1610141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BD7-56B4-4A93-9BB6-D3195F603F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EEBD7-56B4-4A93-9BB6-D3195F603F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9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Benefits Delayed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DFA52-1380-432F-A607-78922C139E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0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total trips performed: </a:t>
            </a:r>
            <a:r>
              <a:rPr lang="en-US" sz="5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</a:t>
            </a:r>
            <a:r>
              <a:rPr lang="en-US" sz="5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of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8,804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7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 total trips performed: </a:t>
            </a:r>
            <a:r>
              <a:rPr lang="en-US" sz="5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 </a:t>
            </a:r>
            <a:r>
              <a:rPr lang="en-US" sz="5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8,267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total trips performed: </a:t>
            </a:r>
            <a:r>
              <a:rPr lang="en-US" sz="5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249</a:t>
            </a:r>
            <a:r>
              <a:rPr lang="en-US" sz="54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of </a:t>
            </a: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7,199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5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Benefits Delayed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DFA52-1380-432F-A607-78922C139E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Data: May 1-31,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FA52-1380-432F-A607-78922C139E18}" type="slidenum">
              <a:rPr lang="en-US" smtClean="0"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Benefits Delayed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9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Top #1 </a:t>
            </a:r>
            <a:r>
              <a:rPr lang="en-US" b="0" dirty="0"/>
              <a:t>Category for the month of May is Appointment Phone Line.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Benefits Delayed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DFA52-1380-432F-A607-78922C139E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3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Zip Code 27610 </a:t>
            </a:r>
            <a:r>
              <a:rPr lang="en-US" dirty="0"/>
              <a:t>has the highest reported tickets for May FY25.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DFA52-1380-432F-A607-78922C139E18}" type="slidenum">
              <a:rPr lang="en-US" smtClean="0"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Benefits Delayed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9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Benefits Delayed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DFA52-1380-432F-A607-78922C139E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4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35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90B474C-E403-4E7C-B043-094CCF7A8C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</p:spTree>
    <p:extLst>
      <p:ext uri="{BB962C8B-B14F-4D97-AF65-F5344CB8AC3E}">
        <p14:creationId xmlns:p14="http://schemas.microsoft.com/office/powerpoint/2010/main" val="2941739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36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A31B88F-B200-45D8-88C3-9280E72B63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</p:spTree>
    <p:extLst>
      <p:ext uri="{BB962C8B-B14F-4D97-AF65-F5344CB8AC3E}">
        <p14:creationId xmlns:p14="http://schemas.microsoft.com/office/powerpoint/2010/main" val="70016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8207BD4-C9FF-411E-A81C-791A63B78F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</p:spTree>
    <p:extLst>
      <p:ext uri="{BB962C8B-B14F-4D97-AF65-F5344CB8AC3E}">
        <p14:creationId xmlns:p14="http://schemas.microsoft.com/office/powerpoint/2010/main" val="72880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F898EBF-0D48-4012-ADA4-9802ED6C96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</p:spTree>
    <p:extLst>
      <p:ext uri="{BB962C8B-B14F-4D97-AF65-F5344CB8AC3E}">
        <p14:creationId xmlns:p14="http://schemas.microsoft.com/office/powerpoint/2010/main" val="189014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58B6F3C-506C-457C-B6CF-E171BEE9AD0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</p:spTree>
    <p:extLst>
      <p:ext uri="{BB962C8B-B14F-4D97-AF65-F5344CB8AC3E}">
        <p14:creationId xmlns:p14="http://schemas.microsoft.com/office/powerpoint/2010/main" val="63842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673A169-73A6-4F03-971F-1F1FB5DECF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</p:spTree>
    <p:extLst>
      <p:ext uri="{BB962C8B-B14F-4D97-AF65-F5344CB8AC3E}">
        <p14:creationId xmlns:p14="http://schemas.microsoft.com/office/powerpoint/2010/main" val="293125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5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78822-D22C-506E-C9EE-BDCEC958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AD2D7-3A08-74F4-3985-0947B0F19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9AE0B-5EFE-2CDE-722C-0D8224FB1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B36A378-3552-8DD5-0E5B-E1802D2168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F5CA3-4F56-4F70-0A59-B29C3DE06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1C5A-2C91-0C79-C6B5-BDA4C63A7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F3526-45C4-902A-0D63-CC0453B6D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3A4E4-6E8C-7DBB-F048-0A74672E7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5517117-38A0-CEEC-480C-698294123F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GoWake SmartRide 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BAF18-3AB3-D627-5E63-9553967F2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1C46-06BF-47FD-87AC-ACC9BC2918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2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3936-8BFF-4F84-B557-BB6277A72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1400B-E7E2-4ED6-8B79-DEC74B20F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6CCC9-9832-474C-8DEF-3EEAE72A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2E7C4-F663-4065-B219-F081C60E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8AAE-6699-4FD9-9A60-3AAEF411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F911-3E3B-4FA5-A1E0-1AC0BB33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2A9B2-5CCF-48CB-9F79-EA7D517AE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3F7DF-5DD5-4F1D-BB18-1E20D3CC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24891-BD77-44B6-815C-A0443F1E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2E9F6-EA3F-4CEE-8AA0-37917A8C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3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54B68B-EA3D-4E77-A53F-4400A419F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D96F1-5B8B-4ACD-8BC4-1A93951D5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A6E2-6A2D-4091-998B-F174ED5B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2EAD5-2FC5-4476-B15D-FAB105C8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207DB-A8BE-4BBB-95EA-991A1A3B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4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35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4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4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3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F46E-4432-4B01-B1E7-075993FF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98B5-492D-4BB6-91A0-7113259D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95438-C682-46CE-923C-08C1187D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9393-43B8-4CBC-83F7-121857A9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CB44B-7531-4E09-B65D-5C358B17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8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53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6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A4FD-43BF-4EDE-8EC0-453F6182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77996-A06A-4C9E-A0F9-61EFBFB1C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5A122-1C61-478C-8186-7902CECE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292B-78AE-4627-A281-43D72ACB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52D2-4414-4C2A-9BFB-55E13F51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A7FA-9BA4-42D0-B294-C8EA1662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C59C-8F80-42C5-8859-ACC4E92F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AD184-6E42-4B34-9DA5-EDFB63810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07119-8EFC-4C1A-989A-5B733391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299F1-9B1E-45B0-8060-C5FDB682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50CBA-01F9-4E77-87DB-07F25A2C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E290-C520-4DA7-90F4-41BF8EED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5980B-FBA9-4C96-9838-0BDA57142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A419E-0E4A-41C6-8732-6BA218549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62826-036B-4883-8ADB-FF0AC1D5B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B76C9-4375-412E-A5E5-2127273FB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E57BA-5348-49F4-893B-4DC8CBA7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8E8F2-C6B1-4567-BD08-AA54D61D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290CB-FACF-486F-A636-B0688474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51DC-E713-40B1-9307-529F15BE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C5F95-2E69-4A83-B3BE-17E36C14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1CB70-9108-47CD-89A2-09904E55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FEE53-86A4-4E7E-9FD4-F87D467E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B705-3043-4A2A-956D-0A533AAF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78575-9587-4E25-97F9-BBDAD6F9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179F3-E55A-48C4-90DC-03A31810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3C99-7D5A-4A9F-B711-7674B593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1874A-9CD7-4EE8-8F49-C60646537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C8DE5-EA8B-44D2-895F-D8913DA39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5717-2B5C-4EF7-AF81-AD55C911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E14C2-9BD0-48C0-B1B8-D705B87E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47E2C-FACA-47DE-87C2-027ADBCF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CC60-09A8-4124-8BAD-70408D69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99F21-28E8-47E5-8319-2740A3AF3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B1170-D9FD-49A6-BD7A-0BC400385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36F20-DE89-4F1A-A561-C2DD2C0B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A824E-8AD6-45F6-83C5-5041BE24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C2272-1417-48AC-A862-BF3DB1C7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11D24-83DF-43B5-BE8D-D9EAAF88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EC83C-0C01-4036-82A9-2E9A32F31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97317-76BF-48AB-85A1-9D1D2E31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9B1C1-2D8D-4817-BF74-EB7E811179EC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8670-A432-4143-A0FC-D6249E8F0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F334-3672-4682-90AC-5AC508EC9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8E3F-E952-4F42-B0EE-D834C1964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UFnVdNb6wU?feature=oembed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4F33D-4369-447B-8225-42FFDD1E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52" y="5498115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GoWake Access</a:t>
            </a: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 Advisory Board (TAB)</a:t>
            </a:r>
            <a:b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b="1" dirty="0">
                <a:solidFill>
                  <a:srgbClr val="FFFFFF"/>
                </a:solidFill>
              </a:rPr>
              <a:t>August 6</a:t>
            </a:r>
            <a:r>
              <a:rPr lang="en-US" sz="2500" b="1" baseline="30000" dirty="0">
                <a:solidFill>
                  <a:srgbClr val="FFFFFF"/>
                </a:solidFill>
              </a:rPr>
              <a:t>th</a:t>
            </a:r>
            <a:r>
              <a:rPr lang="en-US" sz="2500" b="1" dirty="0">
                <a:solidFill>
                  <a:srgbClr val="FFFFFF"/>
                </a:solidFill>
              </a:rPr>
              <a:t>, 2025 </a:t>
            </a:r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 9:00am-10:30am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EF45A-3953-4C19-809A-0032F6781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399038"/>
            <a:ext cx="10455354" cy="45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590E-D5CE-FFD9-9A5D-5D219021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792"/>
            <a:ext cx="10515600" cy="902020"/>
          </a:xfrm>
        </p:spPr>
        <p:txBody>
          <a:bodyPr>
            <a:noAutofit/>
          </a:bodyPr>
          <a:lstStyle/>
          <a:p>
            <a:r>
              <a:rPr lang="en-US" sz="3600" dirty="0"/>
              <a:t>Unified Grant Application/Community Transportation Program FY27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0E46F-6916-922D-CCB2-C5DDDE68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23" y="1685078"/>
            <a:ext cx="6613849" cy="41689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FFE05D-9B52-7361-CEE4-9EE2A7387BC4}"/>
              </a:ext>
            </a:extLst>
          </p:cNvPr>
          <p:cNvSpPr txBox="1">
            <a:spLocks/>
          </p:cNvSpPr>
          <p:nvPr/>
        </p:nvSpPr>
        <p:spPr>
          <a:xfrm>
            <a:off x="7439572" y="1685078"/>
            <a:ext cx="3486776" cy="3837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Times New Roman" panose="02020603050405020304" pitchFamily="18" charset="0"/>
              </a:rPr>
              <a:t>The Unified Grant Application (UGA) is a set of grants awarded by NCDOT every year for operations, planning, and capital expenses for transit agencies.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GoWake Access receives funding under the Admin/Operation 5311 and Combined Capital grants through this program yearly.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Preapproval complete, preparing for TAB approval and subsequent BOC approval for October 3</a:t>
            </a:r>
            <a:r>
              <a:rPr lang="en-US" sz="2000" baseline="30000" dirty="0">
                <a:cs typeface="Times New Roman" panose="02020603050405020304" pitchFamily="18" charset="0"/>
              </a:rPr>
              <a:t>rd</a:t>
            </a:r>
            <a:r>
              <a:rPr lang="en-US" sz="2000" dirty="0">
                <a:cs typeface="Times New Roman" panose="02020603050405020304" pitchFamily="18" charset="0"/>
              </a:rPr>
              <a:t> deadline.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9059B0-2DB2-A646-8FCF-CF09F0CBA9F7}"/>
              </a:ext>
            </a:extLst>
          </p:cNvPr>
          <p:cNvSpPr/>
          <p:nvPr/>
        </p:nvSpPr>
        <p:spPr>
          <a:xfrm>
            <a:off x="2651760" y="1998910"/>
            <a:ext cx="697929" cy="3396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E6624-DC80-E89D-B522-5EC7A3E35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C60A-5985-D431-D865-B54B4752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48" y="549791"/>
            <a:ext cx="10546252" cy="1325563"/>
          </a:xfrm>
        </p:spPr>
        <p:txBody>
          <a:bodyPr/>
          <a:lstStyle/>
          <a:p>
            <a:r>
              <a:rPr lang="en-US" dirty="0"/>
              <a:t>Unified Grant Application/Community Transportation Program FY27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6F33B-7974-833A-BA3F-90BE9208D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5369"/>
            <a:ext cx="4658375" cy="83831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8CD0B6-B111-6173-CAC0-8CE220518C18}"/>
              </a:ext>
            </a:extLst>
          </p:cNvPr>
          <p:cNvSpPr txBox="1">
            <a:spLocks/>
          </p:cNvSpPr>
          <p:nvPr/>
        </p:nvSpPr>
        <p:spPr>
          <a:xfrm>
            <a:off x="5979423" y="2077044"/>
            <a:ext cx="4366146" cy="838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Request 1: </a:t>
            </a: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Admin total allocation and requested Wake Transit match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9925A3-C992-6865-10CB-12EDA84CFE65}"/>
              </a:ext>
            </a:extLst>
          </p:cNvPr>
          <p:cNvSpPr txBox="1">
            <a:spLocks/>
          </p:cNvSpPr>
          <p:nvPr/>
        </p:nvSpPr>
        <p:spPr>
          <a:xfrm>
            <a:off x="5979423" y="3925376"/>
            <a:ext cx="4366146" cy="838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cs typeface="Times New Roman" panose="02020603050405020304" pitchFamily="18" charset="0"/>
              </a:rPr>
              <a:t>Request 2: </a:t>
            </a: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Capital total allocation and requested Wake Transit match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CB2701-DB42-3B73-38B6-E621E052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05324"/>
            <a:ext cx="4420217" cy="159089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7767F5-6488-3D41-61E2-94DA1251F99A}"/>
              </a:ext>
            </a:extLst>
          </p:cNvPr>
          <p:cNvSpPr txBox="1">
            <a:spLocks/>
          </p:cNvSpPr>
          <p:nvPr/>
        </p:nvSpPr>
        <p:spPr>
          <a:xfrm>
            <a:off x="807547" y="2054504"/>
            <a:ext cx="4658375" cy="383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cs typeface="Times New Roman" panose="02020603050405020304" pitchFamily="18" charset="0"/>
              </a:rPr>
              <a:t>Admin Request: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Salaries, fringe benefits, travel, marketing material, legal advertising, NCPTA dues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Capital Request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Vehicles, security cameras, wrapping services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GoWake Access will request NCDOT 5311 Admin and Combined Capital grant match funding through FY26 Wake Transit amendment request.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9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590E-D5CE-FFD9-9A5D-5D219021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791"/>
            <a:ext cx="10515600" cy="1325563"/>
          </a:xfrm>
        </p:spPr>
        <p:txBody>
          <a:bodyPr/>
          <a:lstStyle/>
          <a:p>
            <a:r>
              <a:rPr lang="en-US" dirty="0"/>
              <a:t>Community Engagement – Nikki Abija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BEF2-30F1-A79A-43AA-F442506D3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001" y="2194509"/>
            <a:ext cx="4548076" cy="3898066"/>
          </a:xfrm>
        </p:spPr>
        <p:txBody>
          <a:bodyPr>
            <a:noAutofit/>
          </a:bodyPr>
          <a:lstStyle/>
          <a:p>
            <a:r>
              <a:rPr lang="en-US" sz="1600" dirty="0" err="1">
                <a:cs typeface="Times New Roman" panose="02020603050405020304" pitchFamily="18" charset="0"/>
              </a:rPr>
              <a:t>GoWake</a:t>
            </a:r>
            <a:r>
              <a:rPr lang="en-US" sz="1600" dirty="0">
                <a:cs typeface="Times New Roman" panose="02020603050405020304" pitchFamily="18" charset="0"/>
              </a:rPr>
              <a:t> Access and </a:t>
            </a:r>
            <a:r>
              <a:rPr lang="en-US" sz="1600" dirty="0" err="1">
                <a:cs typeface="Times New Roman" panose="02020603050405020304" pitchFamily="18" charset="0"/>
              </a:rPr>
              <a:t>SmartRide</a:t>
            </a:r>
            <a:r>
              <a:rPr lang="en-US" sz="1600" dirty="0">
                <a:cs typeface="Times New Roman" panose="02020603050405020304" pitchFamily="18" charset="0"/>
              </a:rPr>
              <a:t> surveys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Physical mail and online formats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Advertised on buses, website, and mass email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Received 22 mail-in surveys</a:t>
            </a:r>
          </a:p>
          <a:p>
            <a:pPr lvl="2"/>
            <a:r>
              <a:rPr lang="en-US" sz="1400" dirty="0">
                <a:cs typeface="Times New Roman" panose="02020603050405020304" pitchFamily="18" charset="0"/>
              </a:rPr>
              <a:t>4 Incomplete</a:t>
            </a:r>
          </a:p>
          <a:p>
            <a:r>
              <a:rPr lang="en-US" sz="1600" dirty="0" err="1">
                <a:cs typeface="Times New Roman" panose="02020603050405020304" pitchFamily="18" charset="0"/>
              </a:rPr>
              <a:t>SmartRide</a:t>
            </a:r>
            <a:r>
              <a:rPr lang="en-US" sz="1600" dirty="0">
                <a:cs typeface="Times New Roman" panose="02020603050405020304" pitchFamily="18" charset="0"/>
              </a:rPr>
              <a:t> Responses Overview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33 responses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Most collected in ~15 days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GoWake Access Responses Overview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56 Responses</a:t>
            </a:r>
          </a:p>
          <a:p>
            <a:pPr lvl="1"/>
            <a:r>
              <a:rPr lang="en-US" sz="1600" dirty="0">
                <a:cs typeface="Times New Roman" panose="02020603050405020304" pitchFamily="18" charset="0"/>
              </a:rPr>
              <a:t>Most collected in ~30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DDA5B-87CE-2F91-D9A7-985E06F8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50" y="1561804"/>
            <a:ext cx="2817715" cy="4982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DAC3BE-3BA7-2DCF-B4D0-C44457372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91" y="1561804"/>
            <a:ext cx="2817369" cy="49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8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4F1B-F809-333D-DA6A-21813C7A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7280-89A7-E01C-A13B-B1D94CCA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791"/>
            <a:ext cx="10515600" cy="1325563"/>
          </a:xfrm>
        </p:spPr>
        <p:txBody>
          <a:bodyPr/>
          <a:lstStyle/>
          <a:p>
            <a:r>
              <a:rPr lang="en-US" dirty="0"/>
              <a:t>Survey Results – Nikki Abija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862A63-FA2C-42C9-CD96-98E0C7C78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  <a:p>
            <a:pPr lvl="1"/>
            <a:r>
              <a:rPr lang="en-US" dirty="0"/>
              <a:t>Riders overall enjoy GoWake </a:t>
            </a:r>
            <a:r>
              <a:rPr lang="en-US" dirty="0" err="1"/>
              <a:t>SmartRide</a:t>
            </a:r>
            <a:r>
              <a:rPr lang="en-US" dirty="0"/>
              <a:t> and GoWake Access</a:t>
            </a:r>
          </a:p>
          <a:p>
            <a:pPr lvl="2"/>
            <a:r>
              <a:rPr lang="en-US" dirty="0"/>
              <a:t>They see value in the program</a:t>
            </a:r>
          </a:p>
          <a:p>
            <a:pPr lvl="3"/>
            <a:r>
              <a:rPr lang="en-US" dirty="0"/>
              <a:t>High satisfaction with drivers, call center reps, vehicles</a:t>
            </a:r>
          </a:p>
          <a:p>
            <a:pPr lvl="2"/>
            <a:r>
              <a:rPr lang="en-US" dirty="0"/>
              <a:t>Mass appeal across many demographics</a:t>
            </a:r>
          </a:p>
          <a:p>
            <a:pPr lvl="1"/>
            <a:r>
              <a:rPr lang="en-US" dirty="0"/>
              <a:t>Opportunities for improvement</a:t>
            </a:r>
          </a:p>
          <a:p>
            <a:pPr lvl="2"/>
            <a:r>
              <a:rPr lang="en-US" dirty="0"/>
              <a:t>Issues with the </a:t>
            </a:r>
            <a:r>
              <a:rPr lang="en-US" dirty="0" err="1"/>
              <a:t>GoAccess</a:t>
            </a:r>
            <a:r>
              <a:rPr lang="en-US" dirty="0"/>
              <a:t>! app</a:t>
            </a:r>
          </a:p>
          <a:p>
            <a:pPr lvl="2"/>
            <a:r>
              <a:rPr lang="en-US" dirty="0"/>
              <a:t>Ride availability</a:t>
            </a:r>
          </a:p>
          <a:p>
            <a:pPr lvl="1"/>
            <a:r>
              <a:rPr lang="en-US" dirty="0"/>
              <a:t>Riders have survey fatigue</a:t>
            </a:r>
          </a:p>
          <a:p>
            <a:pPr lvl="2"/>
            <a:r>
              <a:rPr lang="en-US" dirty="0"/>
              <a:t>Small sample size</a:t>
            </a:r>
          </a:p>
          <a:p>
            <a:pPr lvl="2"/>
            <a:r>
              <a:rPr lang="en-US" dirty="0"/>
              <a:t>Need to find more creative ways to engage</a:t>
            </a:r>
          </a:p>
        </p:txBody>
      </p:sp>
    </p:spTree>
    <p:extLst>
      <p:ext uri="{BB962C8B-B14F-4D97-AF65-F5344CB8AC3E}">
        <p14:creationId xmlns:p14="http://schemas.microsoft.com/office/powerpoint/2010/main" val="389316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0590E-D5CE-FFD9-9A5D-5D219021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34" y="138772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SmartRide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Tutorial Video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DBEF2-30F1-A79A-43AA-F442506D3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33" y="4079766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Our c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ommunications team created a tutorial video to increase app usage</a:t>
            </a:r>
          </a:p>
        </p:txBody>
      </p:sp>
      <p:pic>
        <p:nvPicPr>
          <p:cNvPr id="4" name="Online Media 3" title="SmartRide App Tutorial">
            <a:hlinkClick r:id="" action="ppaction://media"/>
            <a:extLst>
              <a:ext uri="{FF2B5EF4-FFF2-40B4-BE49-F238E27FC236}">
                <a16:creationId xmlns:a16="http://schemas.microsoft.com/office/drawing/2014/main" id="{FCAA944E-7B75-68CA-96E4-1D1D9A2C13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02428" y="1387726"/>
            <a:ext cx="7225748" cy="4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9072C-D8CE-69FD-276C-AB3A556B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3" y="961595"/>
            <a:ext cx="5300663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GoAccess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 App/X4MaaS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Amber and Paris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8A239-56A7-CB1C-2729-F0C28C0D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Launched July 1</a:t>
            </a:r>
            <a:r>
              <a:rPr lang="en-US" sz="24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D1905-72C7-82BB-D90B-7BE6D8F5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87330"/>
            <a:ext cx="472505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5ABDD1-55CD-4B09-A8C2-96364381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2" y="1830505"/>
            <a:ext cx="3616856" cy="43765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 err="1"/>
              <a:t>Reoccuring</a:t>
            </a:r>
            <a:r>
              <a:rPr lang="en-US" sz="4800" dirty="0"/>
              <a:t> Business-Transit Reports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i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64562-1563-4C93-AF41-BF019D5C4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Vendor Report – Treascia </a:t>
            </a:r>
            <a:r>
              <a:rPr lang="en-US" sz="2200" dirty="0" err="1">
                <a:solidFill>
                  <a:schemeClr val="bg1"/>
                </a:solidFill>
              </a:rPr>
              <a:t>Amedee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r>
              <a:rPr lang="en-US" sz="2200" dirty="0">
                <a:solidFill>
                  <a:schemeClr val="bg1"/>
                </a:solidFill>
              </a:rPr>
              <a:t>Trips Report, Statistics – Amber Scott</a:t>
            </a:r>
          </a:p>
          <a:p>
            <a:r>
              <a:rPr lang="en-US" sz="2200" dirty="0">
                <a:solidFill>
                  <a:schemeClr val="bg1"/>
                </a:solidFill>
              </a:rPr>
              <a:t>Financial Report – Gwendolyn Avery</a:t>
            </a:r>
          </a:p>
          <a:p>
            <a:r>
              <a:rPr lang="en-US" sz="2200" dirty="0">
                <a:solidFill>
                  <a:schemeClr val="bg1"/>
                </a:solidFill>
              </a:rPr>
              <a:t>Complaints Reports – Claudia Garay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1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5C017B-F9F8-A8E6-E24B-12F982097273}"/>
              </a:ext>
            </a:extLst>
          </p:cNvPr>
          <p:cNvSpPr txBox="1"/>
          <p:nvPr/>
        </p:nvSpPr>
        <p:spPr>
          <a:xfrm>
            <a:off x="2331243" y="357188"/>
            <a:ext cx="752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May GoWake Access Ridership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3C162-5D53-6F40-32A5-D79F5AAF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0" t="19851" r="68500" b="28993"/>
          <a:stretch/>
        </p:blipFill>
        <p:spPr>
          <a:xfrm>
            <a:off x="4214380" y="1310296"/>
            <a:ext cx="5427654" cy="506215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16061D9-FF29-2F8A-EB6C-240EE758F10A}"/>
              </a:ext>
            </a:extLst>
          </p:cNvPr>
          <p:cNvSpPr/>
          <p:nvPr/>
        </p:nvSpPr>
        <p:spPr>
          <a:xfrm>
            <a:off x="1519971" y="1542221"/>
            <a:ext cx="2570922" cy="3773557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352410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AFACDD-1C4C-9FE1-E3B9-9E27CE51B1E2}"/>
              </a:ext>
            </a:extLst>
          </p:cNvPr>
          <p:cNvSpPr txBox="1"/>
          <p:nvPr/>
        </p:nvSpPr>
        <p:spPr>
          <a:xfrm>
            <a:off x="2331243" y="357188"/>
            <a:ext cx="752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June GoWake Access Ridership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0AEA7-31A3-C8B3-5375-2E742305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0" t="19482" r="68200" b="29178"/>
          <a:stretch/>
        </p:blipFill>
        <p:spPr>
          <a:xfrm>
            <a:off x="4328159" y="1200569"/>
            <a:ext cx="5364480" cy="495457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AC23365-7A53-1C44-DA83-D27D5F003871}"/>
              </a:ext>
            </a:extLst>
          </p:cNvPr>
          <p:cNvSpPr/>
          <p:nvPr/>
        </p:nvSpPr>
        <p:spPr>
          <a:xfrm>
            <a:off x="1519971" y="1542221"/>
            <a:ext cx="2570922" cy="3773557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96291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F361069-0FA2-4B9F-A8F1-CF3442CA078D}"/>
              </a:ext>
            </a:extLst>
          </p:cNvPr>
          <p:cNvSpPr txBox="1">
            <a:spLocks/>
          </p:cNvSpPr>
          <p:nvPr/>
        </p:nvSpPr>
        <p:spPr>
          <a:xfrm>
            <a:off x="836675" y="269230"/>
            <a:ext cx="10515600" cy="94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GoWake Access Trips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1B5AF-949D-3C91-94A8-54BBB797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GoWake Access FY-25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7C2D1-089D-4FA2-CDBD-607C3422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97" y="1347459"/>
            <a:ext cx="9832405" cy="4163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73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BCF011-975D-40B0-BE7A-2B32AECC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1466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0904-DE23-4F2B-AA95-770BFF75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8221"/>
            <a:ext cx="10515600" cy="983385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General Public Hometowns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AF206-0658-EE45-80F9-D6A70E38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GoWake Access FY-25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1461A-46E7-DFAC-5AB2-6519508F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428" y="1131092"/>
            <a:ext cx="3086571" cy="4595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0BBC5-7F4F-34C9-923B-99235CFB5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235" y="737683"/>
            <a:ext cx="5300329" cy="53826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553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0381-4903-43EE-85E6-2BA180FC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18" y="104894"/>
            <a:ext cx="5045364" cy="623166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/>
              <a:t>General Public Raleigh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10529F0-B5A9-4FD0-6050-1E607919F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2087" y="728060"/>
            <a:ext cx="5165784" cy="5401879"/>
          </a:xfrm>
          <a:ln>
            <a:solidFill>
              <a:schemeClr val="tx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4CB8D-90F3-8E78-CB45-5CAA25AA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GoWake Access FY-25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B3CF9-AC0C-F625-972B-28681EE7E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88" y="1673543"/>
            <a:ext cx="5235078" cy="3510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951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D64C0C-97FC-FBF2-3303-E78A04DE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n-US" u="sng" dirty="0"/>
              <a:t>Go-Apex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090E17-5743-056E-D5E0-59278303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GoWake Access FY-25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B9E57-01A4-CDB2-17C9-16422DAF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6" y="1678699"/>
            <a:ext cx="11544008" cy="25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D64C0C-97FC-FBF2-3303-E78A04DE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77875"/>
          </a:xfrm>
        </p:spPr>
        <p:txBody>
          <a:bodyPr/>
          <a:lstStyle/>
          <a:p>
            <a:pPr algn="ctr"/>
            <a:r>
              <a:rPr lang="en-US" u="sng" dirty="0"/>
              <a:t>Microtransit NE- 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090E17-5743-056E-D5E0-59278303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GoWake Access FY-25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E8951-BA92-5AE5-6194-F0487670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0823"/>
            <a:ext cx="10515600" cy="5890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390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D64C0C-97FC-FBF2-3303-E78A04DE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77875"/>
          </a:xfrm>
        </p:spPr>
        <p:txBody>
          <a:bodyPr/>
          <a:lstStyle/>
          <a:p>
            <a:pPr algn="ctr"/>
            <a:r>
              <a:rPr lang="en-US" u="sng" dirty="0"/>
              <a:t>East Wake High School- 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090E17-5743-056E-D5E0-59278303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GoWake Access FY-25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AF4AE-5E00-57D7-D74D-5B17F884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13" y="914400"/>
            <a:ext cx="9769573" cy="5477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74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D64C0C-97FC-FBF2-3303-E78A04DE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77875"/>
          </a:xfrm>
        </p:spPr>
        <p:txBody>
          <a:bodyPr/>
          <a:lstStyle/>
          <a:p>
            <a:pPr algn="ctr"/>
            <a:r>
              <a:rPr lang="en-US" u="sng" dirty="0"/>
              <a:t>Knightdale High School- Summary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090E17-5743-056E-D5E0-59278303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GoWake Access FY-25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E155A-D716-F446-08EA-D92A00F3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40" y="914400"/>
            <a:ext cx="9489720" cy="53197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523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09CFD-6F1B-974F-29F9-693378FE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28783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</a:t>
            </a:r>
            <a:r>
              <a:rPr lang="en-US" sz="4000" dirty="0">
                <a:solidFill>
                  <a:srgbClr val="FFFFFF"/>
                </a:solidFill>
              </a:rPr>
              <a:t> Operations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Report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FY2025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DD898-10DD-4160-EC5C-E5A188819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442" y="326307"/>
            <a:ext cx="4391281" cy="6484799"/>
          </a:xfrm>
        </p:spPr>
      </p:pic>
    </p:spTree>
    <p:extLst>
      <p:ext uri="{BB962C8B-B14F-4D97-AF65-F5344CB8AC3E}">
        <p14:creationId xmlns:p14="http://schemas.microsoft.com/office/powerpoint/2010/main" val="1129255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09CFD-6F1B-974F-29F9-693378FE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28783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 Grant Report –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FY2025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F16C62-329B-DC43-608A-27D51F203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679" y="2767105"/>
            <a:ext cx="7647952" cy="1441101"/>
          </a:xfrm>
        </p:spPr>
      </p:pic>
    </p:spTree>
    <p:extLst>
      <p:ext uri="{BB962C8B-B14F-4D97-AF65-F5344CB8AC3E}">
        <p14:creationId xmlns:p14="http://schemas.microsoft.com/office/powerpoint/2010/main" val="296703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5ABDD1-55CD-4B09-A8C2-96364381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2" y="1671782"/>
            <a:ext cx="3616856" cy="3851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800" dirty="0"/>
            </a:br>
            <a:r>
              <a:rPr lang="en-US" sz="4800" dirty="0"/>
              <a:t>FY26 Multi-YR Budget 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i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FFADF3-9438-6E21-6B09-4D6871503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4555" y="894735"/>
            <a:ext cx="6003720" cy="4628610"/>
          </a:xfrm>
        </p:spPr>
      </p:pic>
    </p:spTree>
    <p:extLst>
      <p:ext uri="{BB962C8B-B14F-4D97-AF65-F5344CB8AC3E}">
        <p14:creationId xmlns:p14="http://schemas.microsoft.com/office/powerpoint/2010/main" val="365711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C34222-9B1D-4449-989C-274DA2F8A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67200" y="5621372"/>
            <a:ext cx="6423816" cy="12366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2171496" cy="123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2867" y="2283787"/>
            <a:ext cx="5706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Customer Service Ticket Summary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07498" y="2518099"/>
            <a:ext cx="696350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to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Wake County Transportation Program Manager Anita Davis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FY-25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1" y="5746954"/>
            <a:ext cx="7580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Intradepartmental data summary compiled by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of the Customer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unit. </a:t>
            </a:r>
          </a:p>
          <a:p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FOR PUBLICATION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May FY-25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44CCC91-142D-4C1E-86A9-E8B7C0B4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51" y="6070119"/>
            <a:ext cx="762000" cy="68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4461AB-3C38-446C-91E3-CE9BAB9CC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5380"/>
            <a:ext cx="4267200" cy="12366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D56ED-E59C-42E4-A5A7-2782C359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E07-217A-4D32-A0F2-30EF774F32A1}" type="slidenum">
              <a:rPr lang="en-US" b="1" smtClean="0"/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716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BCF011-975D-40B0-BE7A-2B32AECC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Adjustments/Updates to the Agenda</a:t>
            </a:r>
          </a:p>
        </p:txBody>
      </p:sp>
    </p:spTree>
    <p:extLst>
      <p:ext uri="{BB962C8B-B14F-4D97-AF65-F5344CB8AC3E}">
        <p14:creationId xmlns:p14="http://schemas.microsoft.com/office/powerpoint/2010/main" val="1403851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774EF9-FF0E-4821-B08C-3D830EC0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8400" y="5621372"/>
            <a:ext cx="4419600" cy="123662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May FY-25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50BEF-6FA3-4620-8C96-2F8EA4DC3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5380"/>
            <a:ext cx="4267200" cy="12366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2B81240-5F49-40BB-87F4-BB978387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05" y="76200"/>
            <a:ext cx="5950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B8DB5A-4C78-47DE-9561-DFEE6029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E07-217A-4D32-A0F2-30EF774F32A1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5FDC0-954F-4C36-AD8E-C0EDB467429C}"/>
              </a:ext>
            </a:extLst>
          </p:cNvPr>
          <p:cNvSpPr txBox="1"/>
          <p:nvPr/>
        </p:nvSpPr>
        <p:spPr>
          <a:xfrm>
            <a:off x="3200355" y="676274"/>
            <a:ext cx="566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May Transportation Tickets “v” Total Rides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82F602-CBED-4FD2-84AE-E28CF81AA845}"/>
              </a:ext>
            </a:extLst>
          </p:cNvPr>
          <p:cNvSpPr/>
          <p:nvPr/>
        </p:nvSpPr>
        <p:spPr>
          <a:xfrm>
            <a:off x="1676400" y="1101335"/>
            <a:ext cx="1981200" cy="1236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/>
          </a:p>
          <a:p>
            <a:pPr algn="ctr"/>
            <a:r>
              <a:rPr lang="en-US" sz="1200" dirty="0"/>
              <a:t>VOC tickets are for all trips performed for April. That is a</a:t>
            </a:r>
            <a:r>
              <a:rPr lang="en-US" sz="1200" b="1" dirty="0"/>
              <a:t> 730% increase </a:t>
            </a:r>
            <a:r>
              <a:rPr lang="en-US" sz="1200" dirty="0"/>
              <a:t>from May FY24 (30) to May FY25 (249). </a:t>
            </a:r>
          </a:p>
          <a:p>
            <a:pPr algn="ctr"/>
            <a:endParaRPr lang="en-US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3993CB8-281E-4BCD-B182-C34555C1EABA}"/>
              </a:ext>
            </a:extLst>
          </p:cNvPr>
          <p:cNvGraphicFramePr>
            <a:graphicFrameLocks/>
          </p:cNvGraphicFramePr>
          <p:nvPr/>
        </p:nvGraphicFramePr>
        <p:xfrm>
          <a:off x="2154596" y="1166377"/>
          <a:ext cx="7836408" cy="459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3801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E28E1BD-EDCF-4013-82C8-16E2E95CB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5380"/>
            <a:ext cx="3124200" cy="1236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1183" y="2057400"/>
            <a:ext cx="1847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78710" y="1460613"/>
          <a:ext cx="4365284" cy="1995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Ticket </a:t>
                      </a:r>
                      <a:endParaRPr lang="en-US" sz="1600" b="1" i="0" u="none" strike="noStrike" dirty="0">
                        <a:solidFill>
                          <a:srgbClr val="EEECE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EEECE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Customer Service Rep.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243643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Driver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10043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Dispatcher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4"/>
                          </a:solidFill>
                          <a:effectLst/>
                          <a:latin typeface="Calibri"/>
                        </a:rPr>
                        <a:t>Vendor Manager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28900" y="477242"/>
            <a:ext cx="816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Ticket Categories “v” Prior Months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1120471"/>
            <a:ext cx="317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 was the complaint about?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495800" y="6462936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May FY-25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15474-7C6C-4455-9F21-B6F83672FE3B}"/>
              </a:ext>
            </a:extLst>
          </p:cNvPr>
          <p:cNvSpPr txBox="1"/>
          <p:nvPr/>
        </p:nvSpPr>
        <p:spPr>
          <a:xfrm>
            <a:off x="4253824" y="3527519"/>
            <a:ext cx="337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From March to May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482BA8E-F1E2-47EC-B9A8-17D5B5AE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32" y="54687"/>
            <a:ext cx="651459" cy="5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2298E-DD5D-4285-BAF2-1637A02A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8051" y="6424113"/>
            <a:ext cx="2133600" cy="365125"/>
          </a:xfrm>
        </p:spPr>
        <p:txBody>
          <a:bodyPr/>
          <a:lstStyle/>
          <a:p>
            <a:fld id="{417D5E07-217A-4D32-A0F2-30EF774F32A1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51CC7FA-7BA8-C74D-A082-49A653A30D65}"/>
              </a:ext>
            </a:extLst>
          </p:cNvPr>
          <p:cNvGraphicFramePr/>
          <p:nvPr/>
        </p:nvGraphicFramePr>
        <p:xfrm>
          <a:off x="6242281" y="896955"/>
          <a:ext cx="4238868" cy="287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3398300-25F6-06A7-CF4F-59042FEA212A}"/>
              </a:ext>
            </a:extLst>
          </p:cNvPr>
          <p:cNvGraphicFramePr/>
          <p:nvPr/>
        </p:nvGraphicFramePr>
        <p:xfrm>
          <a:off x="2495550" y="3812676"/>
          <a:ext cx="6896100" cy="279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1373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09CBD413-D916-462B-A369-6C8D6C199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214697" cy="12366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737950" y="3505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43146" y="22149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Service Ticket Sub-Category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FBCED5-8720-4053-9221-23F954B7C43D}"/>
              </a:ext>
            </a:extLst>
          </p:cNvPr>
          <p:cNvSpPr txBox="1"/>
          <p:nvPr/>
        </p:nvSpPr>
        <p:spPr>
          <a:xfrm>
            <a:off x="2986720" y="760870"/>
            <a:ext cx="244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May Top Five Categories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DF12C597-1009-4CCD-9905-CD0EC77A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741" y="43264"/>
            <a:ext cx="618418" cy="55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B19D32F-02B6-4703-8762-18FB8A623F8A}"/>
              </a:ext>
            </a:extLst>
          </p:cNvPr>
          <p:cNvSpPr/>
          <p:nvPr/>
        </p:nvSpPr>
        <p:spPr>
          <a:xfrm>
            <a:off x="1614565" y="57708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23171-AB36-4929-8827-88AED906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417D5E07-217A-4D32-A0F2-30EF774F32A1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BFE788-D219-4C8C-8101-67CDCC5C6088}"/>
              </a:ext>
            </a:extLst>
          </p:cNvPr>
          <p:cNvSpPr txBox="1"/>
          <p:nvPr/>
        </p:nvSpPr>
        <p:spPr>
          <a:xfrm>
            <a:off x="2385264" y="3029598"/>
            <a:ext cx="496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5E66F-D70D-4814-A6ED-28E8CF81A2E4}"/>
              </a:ext>
            </a:extLst>
          </p:cNvPr>
          <p:cNvSpPr txBox="1"/>
          <p:nvPr/>
        </p:nvSpPr>
        <p:spPr>
          <a:xfrm>
            <a:off x="3033983" y="3028274"/>
            <a:ext cx="863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General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B9554-713F-4EFE-B82C-F5BD83090DAD}"/>
              </a:ext>
            </a:extLst>
          </p:cNvPr>
          <p:cNvSpPr txBox="1"/>
          <p:nvPr/>
        </p:nvSpPr>
        <p:spPr>
          <a:xfrm>
            <a:off x="5313154" y="3243360"/>
            <a:ext cx="84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Vendor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No Show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AF98A-E40C-4E79-84AA-BFC0C77E6F60}"/>
              </a:ext>
            </a:extLst>
          </p:cNvPr>
          <p:cNvSpPr txBox="1"/>
          <p:nvPr/>
        </p:nvSpPr>
        <p:spPr>
          <a:xfrm>
            <a:off x="3077078" y="2876761"/>
            <a:ext cx="493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177A5-E3D6-4E22-A232-31316763115B}"/>
              </a:ext>
            </a:extLst>
          </p:cNvPr>
          <p:cNvSpPr txBox="1"/>
          <p:nvPr/>
        </p:nvSpPr>
        <p:spPr>
          <a:xfrm>
            <a:off x="3765941" y="2858241"/>
            <a:ext cx="7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Repeat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7E124-C8D7-4B5B-8291-A57EE0A2CEB3}"/>
              </a:ext>
            </a:extLst>
          </p:cNvPr>
          <p:cNvSpPr txBox="1"/>
          <p:nvPr/>
        </p:nvSpPr>
        <p:spPr>
          <a:xfrm>
            <a:off x="4594978" y="2858241"/>
            <a:ext cx="5947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Rider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No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Show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E2B8F-EBFB-4FC2-9FCC-D4F9D9F70744}"/>
              </a:ext>
            </a:extLst>
          </p:cNvPr>
          <p:cNvSpPr txBox="1"/>
          <p:nvPr/>
        </p:nvSpPr>
        <p:spPr>
          <a:xfrm>
            <a:off x="2286001" y="5800561"/>
            <a:ext cx="49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July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2DE7C-621A-4242-9F8A-1E062D3AD54E}"/>
              </a:ext>
            </a:extLst>
          </p:cNvPr>
          <p:cNvSpPr txBox="1"/>
          <p:nvPr/>
        </p:nvSpPr>
        <p:spPr>
          <a:xfrm>
            <a:off x="2884842" y="5702077"/>
            <a:ext cx="53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July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Late </a:t>
            </a:r>
          </a:p>
        </p:txBody>
      </p:sp>
      <p:sp>
        <p:nvSpPr>
          <p:cNvPr id="26" name="Footer Placeholder 10">
            <a:extLst>
              <a:ext uri="{FF2B5EF4-FFF2-40B4-BE49-F238E27FC236}">
                <a16:creationId xmlns:a16="http://schemas.microsoft.com/office/drawing/2014/main" id="{555CFBDF-D077-463F-B8B6-1C3F7D2DFF32}"/>
              </a:ext>
            </a:extLst>
          </p:cNvPr>
          <p:cNvSpPr txBox="1">
            <a:spLocks/>
          </p:cNvSpPr>
          <p:nvPr/>
        </p:nvSpPr>
        <p:spPr>
          <a:xfrm>
            <a:off x="4527660" y="64949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May FY-25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CD86F70F-C5C8-410E-80C7-318F91679185}"/>
              </a:ext>
            </a:extLst>
          </p:cNvPr>
          <p:cNvSpPr txBox="1"/>
          <p:nvPr/>
        </p:nvSpPr>
        <p:spPr>
          <a:xfrm>
            <a:off x="2021996" y="2965914"/>
            <a:ext cx="914386" cy="291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Late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5AA4BE9C-64BF-4DCB-A7ED-932507CC02DF}"/>
              </a:ext>
            </a:extLst>
          </p:cNvPr>
          <p:cNvSpPr txBox="1"/>
          <p:nvPr/>
        </p:nvSpPr>
        <p:spPr>
          <a:xfrm>
            <a:off x="2775501" y="3135166"/>
            <a:ext cx="914386" cy="291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Repeat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Issues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777A4865-F477-4975-ADE2-BB1A005E20E8}"/>
              </a:ext>
            </a:extLst>
          </p:cNvPr>
          <p:cNvSpPr txBox="1"/>
          <p:nvPr/>
        </p:nvSpPr>
        <p:spPr>
          <a:xfrm>
            <a:off x="3560293" y="3147921"/>
            <a:ext cx="914386" cy="291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General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CCA1E88F-A2BA-4BE0-9951-268718E87F17}"/>
              </a:ext>
            </a:extLst>
          </p:cNvPr>
          <p:cNvSpPr txBox="1"/>
          <p:nvPr/>
        </p:nvSpPr>
        <p:spPr>
          <a:xfrm>
            <a:off x="4300667" y="3402817"/>
            <a:ext cx="914386" cy="291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Reg.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Followed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D6A9A870-AA2A-472B-BC5F-40CA237EF790}"/>
              </a:ext>
            </a:extLst>
          </p:cNvPr>
          <p:cNvSpPr txBox="1"/>
          <p:nvPr/>
        </p:nvSpPr>
        <p:spPr>
          <a:xfrm>
            <a:off x="5051399" y="3513183"/>
            <a:ext cx="879903" cy="3533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Careless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Driving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0C4FA4-DC66-44B3-B77D-2BB612736F03}"/>
              </a:ext>
            </a:extLst>
          </p:cNvPr>
          <p:cNvGraphicFramePr>
            <a:graphicFrameLocks noGrp="1"/>
          </p:cNvGraphicFramePr>
          <p:nvPr/>
        </p:nvGraphicFramePr>
        <p:xfrm>
          <a:off x="6782306" y="2215049"/>
          <a:ext cx="3484092" cy="22051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08128">
                  <a:extLst>
                    <a:ext uri="{9D8B030D-6E8A-4147-A177-3AD203B41FA5}">
                      <a16:colId xmlns:a16="http://schemas.microsoft.com/office/drawing/2014/main" val="1590706809"/>
                    </a:ext>
                  </a:extLst>
                </a:gridCol>
                <a:gridCol w="1375964">
                  <a:extLst>
                    <a:ext uri="{9D8B030D-6E8A-4147-A177-3AD203B41FA5}">
                      <a16:colId xmlns:a16="http://schemas.microsoft.com/office/drawing/2014/main" val="4268263647"/>
                    </a:ext>
                  </a:extLst>
                </a:gridCol>
              </a:tblGrid>
              <a:tr h="310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 Reasons For Calls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 of Incidents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609305"/>
                  </a:ext>
                </a:extLst>
              </a:tr>
              <a:tr h="239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Appointment Phone Line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978539"/>
                  </a:ext>
                </a:extLst>
              </a:tr>
              <a:tr h="239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Repeated Issues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50799"/>
                  </a:ext>
                </a:extLst>
              </a:tr>
              <a:tr h="239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 Question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051555"/>
                  </a:ext>
                </a:extLst>
              </a:tr>
              <a:tr h="210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346575"/>
                  </a:ext>
                </a:extLst>
              </a:tr>
              <a:tr h="239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Dispatcher Customer Service Issue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2206"/>
                  </a:ext>
                </a:extLst>
              </a:tr>
              <a:tr h="239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Early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33510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 Show Dispute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699450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391170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B27450F-6D70-483A-7F16-E99E450C1680}"/>
              </a:ext>
            </a:extLst>
          </p:cNvPr>
          <p:cNvGraphicFramePr/>
          <p:nvPr/>
        </p:nvGraphicFramePr>
        <p:xfrm>
          <a:off x="1743147" y="966203"/>
          <a:ext cx="4803937" cy="280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3E1F67B-AB5E-2814-0CF4-A51B33EEC692}"/>
              </a:ext>
            </a:extLst>
          </p:cNvPr>
          <p:cNvGraphicFramePr/>
          <p:nvPr/>
        </p:nvGraphicFramePr>
        <p:xfrm>
          <a:off x="1925602" y="3688519"/>
          <a:ext cx="4750130" cy="283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54711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501C-BB99-4740-B180-7C37FB98B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379" y="1401098"/>
            <a:ext cx="3106855" cy="28661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99DB06-01B4-4160-BCE9-6394B8DFB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25380"/>
            <a:ext cx="3919393" cy="1236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0" y="224136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Ride by Zip Code for Tickets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BD297-F6DB-449B-8B49-8D58C126CD0D}"/>
              </a:ext>
            </a:extLst>
          </p:cNvPr>
          <p:cNvSpPr txBox="1"/>
          <p:nvPr/>
        </p:nvSpPr>
        <p:spPr>
          <a:xfrm>
            <a:off x="8098745" y="4933683"/>
            <a:ext cx="240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Area code 27610 has the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 most reported tickets in May.</a:t>
            </a:r>
            <a:endParaRPr lang="en-US" dirty="0"/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903662E4-8F74-4236-930A-1B556322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526" y="60750"/>
            <a:ext cx="612274" cy="54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9D592-3B6F-4276-9FEE-3CD24611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E07-217A-4D32-A0F2-30EF774F32A1}" type="slidenum">
              <a:rPr lang="en-US" smtClean="0"/>
              <a:t>33</a:t>
            </a:fld>
            <a:endParaRPr lang="en-US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E84A1393-600E-4E0C-9FBB-A96C8D930BB2}"/>
              </a:ext>
            </a:extLst>
          </p:cNvPr>
          <p:cNvSpPr txBox="1">
            <a:spLocks/>
          </p:cNvSpPr>
          <p:nvPr/>
        </p:nvSpPr>
        <p:spPr>
          <a:xfrm>
            <a:off x="4485664" y="640043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May FY-25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24D3A74-5950-487A-B359-F5D1261E570C}"/>
              </a:ext>
            </a:extLst>
          </p:cNvPr>
          <p:cNvGraphicFramePr>
            <a:graphicFrameLocks noGrp="1"/>
          </p:cNvGraphicFramePr>
          <p:nvPr/>
        </p:nvGraphicFramePr>
        <p:xfrm>
          <a:off x="2151352" y="1374635"/>
          <a:ext cx="5229912" cy="338763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71652">
                  <a:extLst>
                    <a:ext uri="{9D8B030D-6E8A-4147-A177-3AD203B41FA5}">
                      <a16:colId xmlns:a16="http://schemas.microsoft.com/office/drawing/2014/main" val="2010105177"/>
                    </a:ext>
                  </a:extLst>
                </a:gridCol>
                <a:gridCol w="871652">
                  <a:extLst>
                    <a:ext uri="{9D8B030D-6E8A-4147-A177-3AD203B41FA5}">
                      <a16:colId xmlns:a16="http://schemas.microsoft.com/office/drawing/2014/main" val="362752888"/>
                    </a:ext>
                  </a:extLst>
                </a:gridCol>
                <a:gridCol w="871652">
                  <a:extLst>
                    <a:ext uri="{9D8B030D-6E8A-4147-A177-3AD203B41FA5}">
                      <a16:colId xmlns:a16="http://schemas.microsoft.com/office/drawing/2014/main" val="3828431181"/>
                    </a:ext>
                  </a:extLst>
                </a:gridCol>
                <a:gridCol w="871652">
                  <a:extLst>
                    <a:ext uri="{9D8B030D-6E8A-4147-A177-3AD203B41FA5}">
                      <a16:colId xmlns:a16="http://schemas.microsoft.com/office/drawing/2014/main" val="2889024137"/>
                    </a:ext>
                  </a:extLst>
                </a:gridCol>
                <a:gridCol w="871652">
                  <a:extLst>
                    <a:ext uri="{9D8B030D-6E8A-4147-A177-3AD203B41FA5}">
                      <a16:colId xmlns:a16="http://schemas.microsoft.com/office/drawing/2014/main" val="2545925887"/>
                    </a:ext>
                  </a:extLst>
                </a:gridCol>
                <a:gridCol w="871652">
                  <a:extLst>
                    <a:ext uri="{9D8B030D-6E8A-4147-A177-3AD203B41FA5}">
                      <a16:colId xmlns:a16="http://schemas.microsoft.com/office/drawing/2014/main" val="1603158842"/>
                    </a:ext>
                  </a:extLst>
                </a:gridCol>
              </a:tblGrid>
              <a:tr h="351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16.06%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465510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27513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236499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27526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21451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697103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8.03%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97577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27703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416854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27608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27705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20316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57898"/>
                  </a:ext>
                </a:extLst>
              </a:tr>
              <a:tr h="297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957291"/>
                  </a:ext>
                </a:extLst>
              </a:tr>
              <a:tr h="308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27529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38587"/>
                  </a:ext>
                </a:extLst>
              </a:tr>
              <a:tr h="349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74054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B461DEA-548C-C979-D131-4F74F25F7CA5}"/>
              </a:ext>
            </a:extLst>
          </p:cNvPr>
          <p:cNvSpPr/>
          <p:nvPr/>
        </p:nvSpPr>
        <p:spPr>
          <a:xfrm>
            <a:off x="9068806" y="2834149"/>
            <a:ext cx="445129" cy="24399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135850-32AF-C42E-F38D-EE8A57B3C275}"/>
              </a:ext>
            </a:extLst>
          </p:cNvPr>
          <p:cNvCxnSpPr>
            <a:cxnSpLocks/>
          </p:cNvCxnSpPr>
          <p:nvPr/>
        </p:nvCxnSpPr>
        <p:spPr>
          <a:xfrm>
            <a:off x="9313462" y="3087000"/>
            <a:ext cx="27891" cy="18134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87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774EF9-FF0E-4821-B08C-3D830EC0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30566" y="5738035"/>
            <a:ext cx="4419600" cy="1236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4926" y="2438401"/>
            <a:ext cx="556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50BEF-6FA3-4620-8C96-2F8EA4DC3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5380"/>
            <a:ext cx="4267200" cy="12366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2B81240-5F49-40BB-87F4-BB978387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05" y="76200"/>
            <a:ext cx="5950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B8DB5A-4C78-47DE-9561-DFEE6029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5E07-217A-4D32-A0F2-30EF774F32A1}" type="slidenum">
              <a:rPr lang="en-US" smtClean="0"/>
              <a:t>34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9D9CC1B-06AC-4453-A583-D018B0A4D0F5}"/>
              </a:ext>
            </a:extLst>
          </p:cNvPr>
          <p:cNvSpPr txBox="1">
            <a:spLocks/>
          </p:cNvSpPr>
          <p:nvPr/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May FY-25</a:t>
            </a:r>
          </a:p>
        </p:txBody>
      </p:sp>
    </p:spTree>
    <p:extLst>
      <p:ext uri="{BB962C8B-B14F-4D97-AF65-F5344CB8AC3E}">
        <p14:creationId xmlns:p14="http://schemas.microsoft.com/office/powerpoint/2010/main" val="616612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4F33D-4369-447B-8225-42FFDD1E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74" y="1414719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Good of the Order Announcements</a:t>
            </a:r>
          </a:p>
        </p:txBody>
      </p:sp>
    </p:spTree>
    <p:extLst>
      <p:ext uri="{BB962C8B-B14F-4D97-AF65-F5344CB8AC3E}">
        <p14:creationId xmlns:p14="http://schemas.microsoft.com/office/powerpoint/2010/main" val="3044301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4F33D-4369-447B-8225-42FFDD1E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365448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BCF011-975D-40B0-BE7A-2B32AECC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 Public Comments?</a:t>
            </a:r>
            <a:b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(3 minutes per person)</a:t>
            </a:r>
          </a:p>
        </p:txBody>
      </p:sp>
    </p:spTree>
    <p:extLst>
      <p:ext uri="{BB962C8B-B14F-4D97-AF65-F5344CB8AC3E}">
        <p14:creationId xmlns:p14="http://schemas.microsoft.com/office/powerpoint/2010/main" val="421620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4F33D-4369-447B-8225-42FFDD1E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Meeting Minutes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Approval of June 2025 minutes</a:t>
            </a:r>
            <a:br>
              <a:rPr lang="en-US" sz="2400" b="1" dirty="0">
                <a:solidFill>
                  <a:srgbClr val="FFFFFF"/>
                </a:solidFill>
              </a:rPr>
            </a:b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4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F33D-4369-447B-8225-42FFDD1E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45494"/>
            <a:ext cx="3919727" cy="4376572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Internal Updates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6DAA8-BB02-4F23-8395-C37035B5E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756" y="454164"/>
            <a:ext cx="6412832" cy="5707300"/>
          </a:xfrm>
        </p:spPr>
        <p:txBody>
          <a:bodyPr anchor="ctr">
            <a:norm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Internal Updates </a:t>
            </a:r>
            <a:r>
              <a:rPr lang="en-US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(GoWake Access) – 60mins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FY25 5311 Admin/Capital Funding Updates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Anita</a:t>
            </a:r>
          </a:p>
          <a:p>
            <a:pPr marL="742950" marR="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FY26 Vendor Contract Amendment</a:t>
            </a:r>
          </a:p>
          <a:p>
            <a:pPr marL="742950" marR="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FY27 Unified Grant Application/Community Transportation Program – Anita Davis, Nikki Abija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1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Local Share Certification</a:t>
            </a:r>
          </a:p>
          <a:p>
            <a:pPr marL="1143000" marR="0" lvl="2" indent="-228600">
              <a:lnSpc>
                <a:spcPct val="11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 Approval for Submitting Applications</a:t>
            </a:r>
          </a:p>
          <a:p>
            <a:pPr marL="1143000" marR="0" lvl="2" indent="-228600">
              <a:lnSpc>
                <a:spcPct val="11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Scheduled Public Hearing</a:t>
            </a:r>
          </a:p>
          <a:p>
            <a:pPr marL="1143000" marR="0" lvl="2" indent="-228600">
              <a:lnSpc>
                <a:spcPct val="11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NCDOT Submittal</a:t>
            </a:r>
          </a:p>
          <a:p>
            <a:pPr marL="742950" marR="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Community Engagement – Nikki Abija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1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Survey Results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marR="0" lvl="2" indent="-228600">
              <a:lnSpc>
                <a:spcPct val="115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Tutorial Video Complete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Vendor Updates, App Updates </a:t>
            </a:r>
            <a:r>
              <a:rPr lang="en-US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Paris Butler, Amber Scott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81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590E-D5CE-FFD9-9A5D-5D219021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71" y="549791"/>
            <a:ext cx="10772658" cy="1325563"/>
          </a:xfrm>
        </p:spPr>
        <p:txBody>
          <a:bodyPr/>
          <a:lstStyle/>
          <a:p>
            <a:r>
              <a:rPr lang="en-US" dirty="0"/>
              <a:t>FY25 5311 Admin/Capital Funding Updates – Anita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4387C-00DC-3988-ECEA-7F27CE84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8" y="4141252"/>
            <a:ext cx="3627297" cy="244572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A65BB7-2BC4-7029-125A-06A811C97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36887"/>
              </p:ext>
            </p:extLst>
          </p:nvPr>
        </p:nvGraphicFramePr>
        <p:xfrm>
          <a:off x="2032000" y="2017034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735869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2530472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1584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Share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3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5311 Administrative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$312,345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$46,852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54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Combined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$1,403,000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92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6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$1,715,345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$187,152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312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A7A033-E409-C8FE-7016-1E28DFFC2A42}"/>
              </a:ext>
            </a:extLst>
          </p:cNvPr>
          <p:cNvSpPr txBox="1"/>
          <p:nvPr/>
        </p:nvSpPr>
        <p:spPr>
          <a:xfrm>
            <a:off x="5935580" y="4141252"/>
            <a:ext cx="4224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Combined Capital included funding for 10 vehicles and 10 wrapping services.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7936-247D-94CE-E3A2-D0FDFD10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AE3E-E370-1E8E-84F9-CEBE5197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130"/>
            <a:ext cx="10515600" cy="841572"/>
          </a:xfrm>
        </p:spPr>
        <p:txBody>
          <a:bodyPr>
            <a:noAutofit/>
          </a:bodyPr>
          <a:lstStyle/>
          <a:p>
            <a:r>
              <a:rPr lang="en-US" sz="3600" b="1" dirty="0"/>
              <a:t>FY26 Vendor Contract Amendment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9AB4FF-2081-5DE5-AE3E-1DDFDBE366DA}"/>
              </a:ext>
            </a:extLst>
          </p:cNvPr>
          <p:cNvSpPr txBox="1">
            <a:spLocks/>
          </p:cNvSpPr>
          <p:nvPr/>
        </p:nvSpPr>
        <p:spPr>
          <a:xfrm>
            <a:off x="838199" y="1920467"/>
            <a:ext cx="10612031" cy="473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587D3-6DCB-4202-F6A9-ECDC4DB0930F}"/>
              </a:ext>
            </a:extLst>
          </p:cNvPr>
          <p:cNvSpPr txBox="1"/>
          <p:nvPr/>
        </p:nvSpPr>
        <p:spPr>
          <a:xfrm>
            <a:off x="838199" y="1435851"/>
            <a:ext cx="1117510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Vendor: RATP Dev USA, Inc.</a:t>
            </a:r>
          </a:p>
          <a:p>
            <a:endParaRPr lang="en-US" dirty="0"/>
          </a:p>
          <a:p>
            <a:r>
              <a:rPr lang="en-US" dirty="0"/>
              <a:t>Original Description of Services: To provide specialized transportation services for the General Public, Medicaid Beneficiaries, and </a:t>
            </a:r>
            <a:r>
              <a:rPr lang="en-US" dirty="0" err="1"/>
              <a:t>Microtransit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Amended Billing and Revenue Structure: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Parties agree to convert the monthly invoicing to a fully hourly rate.  Cost Proposal  combines the converted variable rate and monthly fixed cost (per Revenue hours billed).  The Pass-Through Costs will be billed per the actual expenditure incurred and will be billed at any hourly rate (adjusts monthly per actual costs and revenue hours).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increase amounts to $329,000 in annual fixed costs allocated per Revenue Hour for 4 additional positions. Positions include 1 Technician, 1 Utility employee, and Dispatchers/Schedulers. In addition, the annual cost of the </a:t>
            </a:r>
            <a:r>
              <a:rPr lang="en-US" dirty="0" err="1"/>
              <a:t>Ecolane</a:t>
            </a:r>
            <a:r>
              <a:rPr lang="en-US" dirty="0"/>
              <a:t> service of $184,463 will be amortized through the hourly Revenue hour rate.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RATP Dev shall submit an invoice to Wake County by the tenth day of each month following the invoiced month of service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3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5E6D-92BB-46AD-D5BC-4D4ADEFEC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665-11BF-8057-DFFC-74810A4B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130"/>
            <a:ext cx="10515600" cy="841572"/>
          </a:xfrm>
        </p:spPr>
        <p:txBody>
          <a:bodyPr>
            <a:noAutofit/>
          </a:bodyPr>
          <a:lstStyle/>
          <a:p>
            <a:r>
              <a:rPr lang="en-US" sz="3600" b="1" dirty="0"/>
              <a:t>FY26 Vendor Contract Amendment- Continued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BEE4B9-F87A-86E9-661F-E021391A3F7D}"/>
              </a:ext>
            </a:extLst>
          </p:cNvPr>
          <p:cNvSpPr txBox="1">
            <a:spLocks/>
          </p:cNvSpPr>
          <p:nvPr/>
        </p:nvSpPr>
        <p:spPr>
          <a:xfrm>
            <a:off x="838199" y="1920467"/>
            <a:ext cx="10612031" cy="473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51071-8D1D-6224-9635-C97A6B2E3369}"/>
              </a:ext>
            </a:extLst>
          </p:cNvPr>
          <p:cNvSpPr txBox="1"/>
          <p:nvPr/>
        </p:nvSpPr>
        <p:spPr>
          <a:xfrm>
            <a:off x="614995" y="1861363"/>
            <a:ext cx="10098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Amended Billing and Revenue Structure: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any pass-through expenses over $2,500, supporting documents that itemize and substantiate the expense must be submitted to </a:t>
            </a:r>
            <a:r>
              <a:rPr lang="en-US" dirty="0" err="1"/>
              <a:t>GoWake</a:t>
            </a:r>
            <a:r>
              <a:rPr lang="en-US" dirty="0"/>
              <a:t> Access for approval prior to the purchase.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2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49418</TotalTime>
  <Words>1292</Words>
  <Application>Microsoft Office PowerPoint</Application>
  <PresentationFormat>Widescreen</PresentationFormat>
  <Paragraphs>345</Paragraphs>
  <Slides>36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Custom Design</vt:lpstr>
      <vt:lpstr>GoWake Access Transportation Advisory Board (TAB) August 6th, 2025 – 9:00am-10:30am</vt:lpstr>
      <vt:lpstr>Welcome and Introductions</vt:lpstr>
      <vt:lpstr>Adjustments/Updates to the Agenda</vt:lpstr>
      <vt:lpstr>General Public Comments?  (3 minutes per person)</vt:lpstr>
      <vt:lpstr>Meeting Minutes Approval of June 2025 minutes </vt:lpstr>
      <vt:lpstr>Internal Updates </vt:lpstr>
      <vt:lpstr>FY25 5311 Admin/Capital Funding Updates – Anita</vt:lpstr>
      <vt:lpstr>FY26 Vendor Contract Amendment</vt:lpstr>
      <vt:lpstr>FY26 Vendor Contract Amendment- Continued</vt:lpstr>
      <vt:lpstr>Unified Grant Application/Community Transportation Program FY27</vt:lpstr>
      <vt:lpstr>Unified Grant Application/Community Transportation Program FY27</vt:lpstr>
      <vt:lpstr>Community Engagement – Nikki Abija</vt:lpstr>
      <vt:lpstr>Survey Results – Nikki Abija</vt:lpstr>
      <vt:lpstr>SmartRide – Tutorial Video Complete</vt:lpstr>
      <vt:lpstr>GoAccess! App/X4MaaS Amber and Paris</vt:lpstr>
      <vt:lpstr>Reoccuring Business-Transit Reports   </vt:lpstr>
      <vt:lpstr>PowerPoint Presentation</vt:lpstr>
      <vt:lpstr>PowerPoint Presentation</vt:lpstr>
      <vt:lpstr>PowerPoint Presentation</vt:lpstr>
      <vt:lpstr>General Public Hometowns</vt:lpstr>
      <vt:lpstr>General Public Raleigh</vt:lpstr>
      <vt:lpstr>Go-Apex</vt:lpstr>
      <vt:lpstr>Microtransit NE- Summary</vt:lpstr>
      <vt:lpstr>East Wake High School- Summary</vt:lpstr>
      <vt:lpstr>Knightdale High School- Summary</vt:lpstr>
      <vt:lpstr>Financial Operations Report –  FY2025  </vt:lpstr>
      <vt:lpstr>Financial Grant Report –  FY2025  </vt:lpstr>
      <vt:lpstr> FY26 Multi-YR Budget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of the Order Announcements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GoWake Access Transportation Advisory Board (TAB) October 7th, 2020 – 9:00am-11:30am</dc:title>
  <dc:creator>Anita Davis</dc:creator>
  <cp:lastModifiedBy>Adrienne-Nicole Abija</cp:lastModifiedBy>
  <cp:revision>269</cp:revision>
  <dcterms:created xsi:type="dcterms:W3CDTF">2020-10-06T21:00:14Z</dcterms:created>
  <dcterms:modified xsi:type="dcterms:W3CDTF">2025-08-06T16:44:02Z</dcterms:modified>
</cp:coreProperties>
</file>