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72" r:id="rId4"/>
    <p:sldId id="260" r:id="rId5"/>
    <p:sldId id="276" r:id="rId6"/>
    <p:sldId id="278" r:id="rId7"/>
    <p:sldId id="274" r:id="rId8"/>
    <p:sldId id="273" r:id="rId9"/>
    <p:sldId id="270" r:id="rId10"/>
    <p:sldId id="258" r:id="rId11"/>
    <p:sldId id="261" r:id="rId12"/>
    <p:sldId id="277" r:id="rId13"/>
    <p:sldId id="275"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080" autoAdjust="0"/>
  </p:normalViewPr>
  <p:slideViewPr>
    <p:cSldViewPr>
      <p:cViewPr>
        <p:scale>
          <a:sx n="117" d="100"/>
          <a:sy n="117" d="100"/>
        </p:scale>
        <p:origin x="-1380" y="-72"/>
      </p:cViewPr>
      <p:guideLst>
        <p:guide orient="horz" pos="2160"/>
        <p:guide pos="2880"/>
      </p:guideLst>
    </p:cSldViewPr>
  </p:slideViewPr>
  <p:notesTextViewPr>
    <p:cViewPr>
      <p:scale>
        <a:sx n="1" d="1"/>
        <a:sy n="1" d="1"/>
      </p:scale>
      <p:origin x="0" y="0"/>
    </p:cViewPr>
  </p:notesTextViewPr>
  <p:notesViewPr>
    <p:cSldViewPr>
      <p:cViewPr varScale="1">
        <p:scale>
          <a:sx n="88" d="100"/>
          <a:sy n="88" d="100"/>
        </p:scale>
        <p:origin x="-382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F32D60-6FF0-4DA7-AB8B-51001B056380}" type="datetimeFigureOut">
              <a:rPr lang="en-US" smtClean="0"/>
              <a:t>3/22/2021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2753A1-0291-4286-B4E7-687EEEBF5076}" type="slidenum">
              <a:rPr lang="en-US" smtClean="0"/>
              <a:t>‹#›</a:t>
            </a:fld>
            <a:endParaRPr lang="en-US"/>
          </a:p>
        </p:txBody>
      </p:sp>
    </p:spTree>
    <p:extLst>
      <p:ext uri="{BB962C8B-B14F-4D97-AF65-F5344CB8AC3E}">
        <p14:creationId xmlns:p14="http://schemas.microsoft.com/office/powerpoint/2010/main" val="47645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ffa.org/ffa-history/the-fight-for-female-membership/"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t>Women’s History Month</a:t>
            </a:r>
            <a:endParaRPr lang="en-US" b="1" dirty="0"/>
          </a:p>
        </p:txBody>
      </p:sp>
      <p:sp>
        <p:nvSpPr>
          <p:cNvPr id="4" name="Slide Number Placeholder 3"/>
          <p:cNvSpPr>
            <a:spLocks noGrp="1"/>
          </p:cNvSpPr>
          <p:nvPr>
            <p:ph type="sldNum" sz="quarter" idx="10"/>
          </p:nvPr>
        </p:nvSpPr>
        <p:spPr/>
        <p:txBody>
          <a:bodyPr/>
          <a:lstStyle/>
          <a:p>
            <a:fld id="{CC2753A1-0291-4286-B4E7-687EEEBF5076}" type="slidenum">
              <a:rPr lang="en-US" smtClean="0"/>
              <a:t>1</a:t>
            </a:fld>
            <a:endParaRPr lang="en-US"/>
          </a:p>
        </p:txBody>
      </p:sp>
    </p:spTree>
    <p:extLst>
      <p:ext uri="{BB962C8B-B14F-4D97-AF65-F5344CB8AC3E}">
        <p14:creationId xmlns:p14="http://schemas.microsoft.com/office/powerpoint/2010/main" val="2404421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March is Women’s History Month</a:t>
            </a:r>
          </a:p>
          <a:p>
            <a:endParaRPr lang="en-US" dirty="0" smtClean="0"/>
          </a:p>
          <a:p>
            <a:r>
              <a:rPr lang="en-US" dirty="0" smtClean="0"/>
              <a:t>History Month began as a local celebration in </a:t>
            </a:r>
            <a:r>
              <a:rPr lang="en-US" b="1" dirty="0" smtClean="0"/>
              <a:t>Santa Rosa, California in 1978</a:t>
            </a:r>
            <a:r>
              <a:rPr lang="en-US" dirty="0" smtClean="0"/>
              <a:t>. The Education Task Force of the Sonoma County (California) Commission on the Status of Women planned and executed a “Women’s History Week” celebration in 1978. It was this year that The Education Task Force of the Sonoma County (California) Commission on the Status of Women planned and executed a “Women’s History Week” celebration. </a:t>
            </a:r>
          </a:p>
          <a:p>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Organizers selected the week of March 8 to correspond with International Women’s Day. The movement spread across the country as other communities initiated their own Women’s History Week celebrations the following year. The movement spread across the country as other communities initiated their own Women’s History Week celebrations the following year.</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1980, a consortium of women’s groups and historians—led by the National Women’s History Project (now the National Women's History Alliance)—successfully lobbied for national recognition.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February 1980, President Jimmy Carter issued the first Presidential Proclamation declaring the Week of March 8th 1980 as National Women’s History Week.</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Since 1995, presidents have issued a series of annual proclamations designating the month of March as “Women’s History Month.” These proclamations celebrate the contributions women have made to the United States and recognize the specific achievements women have made over the course of American history in a variety of fields.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CC2753A1-0291-4286-B4E7-687EEEBF5076}" type="slidenum">
              <a:rPr lang="en-US" smtClean="0"/>
              <a:t>2</a:t>
            </a:fld>
            <a:endParaRPr lang="en-US"/>
          </a:p>
        </p:txBody>
      </p:sp>
    </p:spTree>
    <p:extLst>
      <p:ext uri="{BB962C8B-B14F-4D97-AF65-F5344CB8AC3E}">
        <p14:creationId xmlns:p14="http://schemas.microsoft.com/office/powerpoint/2010/main" val="2210113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In 2019, there were well over </a:t>
            </a:r>
            <a:r>
              <a:rPr lang="en-US" sz="1200" b="1" dirty="0" smtClean="0"/>
              <a:t>76 million women </a:t>
            </a:r>
            <a:r>
              <a:rPr lang="en-US" sz="1200" dirty="0" smtClean="0"/>
              <a:t>aged 16 and over in the labor force, representing close to half (</a:t>
            </a:r>
            <a:r>
              <a:rPr lang="en-US" sz="1200" b="1" dirty="0" smtClean="0"/>
              <a:t>47.0%</a:t>
            </a:r>
            <a:r>
              <a:rPr lang="en-US" sz="1200" dirty="0" smtClean="0"/>
              <a:t>) of the total labor force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As of 2019, </a:t>
            </a:r>
            <a:r>
              <a:rPr lang="en-US" sz="1200" b="1" dirty="0" smtClean="0"/>
              <a:t>Women</a:t>
            </a:r>
            <a:r>
              <a:rPr lang="en-US" sz="1200" dirty="0" smtClean="0"/>
              <a:t> comprised </a:t>
            </a:r>
            <a:r>
              <a:rPr lang="en-US" sz="1200" b="1" dirty="0" smtClean="0"/>
              <a:t>50.2%</a:t>
            </a:r>
            <a:r>
              <a:rPr lang="en-US" sz="1200" dirty="0" smtClean="0"/>
              <a:t> of the college-educated labor force, up from 45.1% in 2000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Currently, </a:t>
            </a:r>
            <a:r>
              <a:rPr lang="en-US" sz="1200" b="1" dirty="0" smtClean="0"/>
              <a:t>21 women </a:t>
            </a:r>
            <a:r>
              <a:rPr lang="en-US" sz="1200" dirty="0" smtClean="0"/>
              <a:t>sit as the head of state or government in 193 countries around the world, according to the Council on Foreign Relations (CFR), a US-based think-tank</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CC2753A1-0291-4286-B4E7-687EEEBF5076}" type="slidenum">
              <a:rPr lang="en-US" smtClean="0"/>
              <a:t>3</a:t>
            </a:fld>
            <a:endParaRPr lang="en-US"/>
          </a:p>
        </p:txBody>
      </p:sp>
    </p:spTree>
    <p:extLst>
      <p:ext uri="{BB962C8B-B14F-4D97-AF65-F5344CB8AC3E}">
        <p14:creationId xmlns:p14="http://schemas.microsoft.com/office/powerpoint/2010/main" val="2554764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smtClean="0"/>
              <a:t>Kamala D. Harris</a:t>
            </a:r>
            <a:r>
              <a:rPr lang="en-US" b="1" baseline="0" dirty="0" smtClean="0"/>
              <a:t> - </a:t>
            </a:r>
            <a:r>
              <a:rPr lang="en-US" sz="1200" dirty="0" smtClean="0"/>
              <a:t>First Female Vice President of the United States of America (“</a:t>
            </a:r>
            <a:r>
              <a:rPr lang="en-US" sz="1200" i="1" dirty="0" smtClean="0"/>
              <a:t>that deserves a round of applause I would say”</a:t>
            </a:r>
            <a:r>
              <a:rPr lang="en-US" sz="1200" dirty="0" smtClean="0"/>
              <a:t>)</a:t>
            </a:r>
          </a:p>
          <a:p>
            <a:pPr algn="l"/>
            <a:endParaRPr lang="en-US" sz="1200" dirty="0" smtClean="0"/>
          </a:p>
          <a:p>
            <a:pPr algn="l"/>
            <a:r>
              <a:rPr lang="en-US" sz="1200" dirty="0" smtClean="0"/>
              <a:t>Vice President Harris was born in Oakland, CA and served as the Attorney General of California from 2011-2017 and as a US Senator representing California from 2017-2021  </a:t>
            </a:r>
          </a:p>
          <a:p>
            <a:endParaRPr lang="en-US" dirty="0"/>
          </a:p>
        </p:txBody>
      </p:sp>
      <p:sp>
        <p:nvSpPr>
          <p:cNvPr id="4" name="Slide Number Placeholder 3"/>
          <p:cNvSpPr>
            <a:spLocks noGrp="1"/>
          </p:cNvSpPr>
          <p:nvPr>
            <p:ph type="sldNum" sz="quarter" idx="10"/>
          </p:nvPr>
        </p:nvSpPr>
        <p:spPr/>
        <p:txBody>
          <a:bodyPr/>
          <a:lstStyle/>
          <a:p>
            <a:fld id="{CC2753A1-0291-4286-B4E7-687EEEBF5076}" type="slidenum">
              <a:rPr lang="en-US" smtClean="0"/>
              <a:t>4</a:t>
            </a:fld>
            <a:endParaRPr lang="en-US"/>
          </a:p>
        </p:txBody>
      </p:sp>
    </p:spTree>
    <p:extLst>
      <p:ext uri="{BB962C8B-B14F-4D97-AF65-F5344CB8AC3E}">
        <p14:creationId xmlns:p14="http://schemas.microsoft.com/office/powerpoint/2010/main" val="228818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smtClean="0"/>
              <a:t>Women in CA Ag Leadership</a:t>
            </a:r>
          </a:p>
          <a:p>
            <a:pPr algn="l"/>
            <a:endParaRPr lang="en-US" sz="1200" b="1" dirty="0" smtClean="0"/>
          </a:p>
          <a:p>
            <a:pPr algn="l"/>
            <a:r>
              <a:rPr lang="en-US" sz="1200" b="1" dirty="0" smtClean="0"/>
              <a:t>Karen Ross</a:t>
            </a:r>
            <a:r>
              <a:rPr lang="en-US" sz="1200" b="1" baseline="0" dirty="0" smtClean="0"/>
              <a:t>  - </a:t>
            </a:r>
            <a:r>
              <a:rPr lang="en-US" sz="1200" b="0" baseline="0" dirty="0" smtClean="0"/>
              <a:t>is the current the </a:t>
            </a:r>
            <a:r>
              <a:rPr lang="en-US" sz="1200" dirty="0" smtClean="0"/>
              <a:t>Secretary of the California Department of Food and Agriculture </a:t>
            </a:r>
            <a:r>
              <a:rPr lang="en-US" sz="1200" baseline="0" dirty="0" smtClean="0"/>
              <a:t> </a:t>
            </a:r>
            <a:r>
              <a:rPr lang="en-US" sz="1200" dirty="0" smtClean="0"/>
              <a:t>(since 2011) </a:t>
            </a:r>
          </a:p>
          <a:p>
            <a:pPr algn="l"/>
            <a:endParaRPr lang="en-US" sz="1200" dirty="0" smtClean="0"/>
          </a:p>
          <a:p>
            <a:pPr algn="l"/>
            <a:r>
              <a:rPr lang="en-US" sz="1200" b="1" dirty="0" smtClean="0"/>
              <a:t>Ann </a:t>
            </a:r>
            <a:r>
              <a:rPr lang="en-US" sz="1200" b="1" dirty="0" err="1" smtClean="0"/>
              <a:t>Veneman</a:t>
            </a:r>
            <a:r>
              <a:rPr lang="en-US" sz="1200" b="1" baseline="0" dirty="0" smtClean="0"/>
              <a:t> </a:t>
            </a:r>
            <a:r>
              <a:rPr lang="en-US" sz="1200" dirty="0" smtClean="0"/>
              <a:t>California’s first female Secretary of Agriculture (1995-1999) AND the first (and only) female that served as US Secretary of Agriculture (2001-2005)</a:t>
            </a:r>
          </a:p>
          <a:p>
            <a:pPr algn="l"/>
            <a:endParaRPr lang="en-US" sz="1200" dirty="0" smtClean="0"/>
          </a:p>
          <a:p>
            <a:pPr algn="l"/>
            <a:r>
              <a:rPr lang="en-US" sz="1200" b="1" dirty="0" smtClean="0"/>
              <a:t>Becky Bailey-Findley</a:t>
            </a:r>
            <a:r>
              <a:rPr lang="en-US" sz="1200" b="1" baseline="0" dirty="0" smtClean="0"/>
              <a:t> </a:t>
            </a:r>
            <a:r>
              <a:rPr lang="en-US" sz="1200" dirty="0" smtClean="0"/>
              <a:t>Served as the first female CEO for the OC Fair &amp; Event Center from 1994-2008</a:t>
            </a:r>
          </a:p>
          <a:p>
            <a:pPr algn="l"/>
            <a:endParaRPr lang="en-US" sz="1200" dirty="0" smtClean="0"/>
          </a:p>
          <a:p>
            <a:pPr algn="l"/>
            <a:endParaRPr lang="en-US" sz="1200" dirty="0" smtClean="0"/>
          </a:p>
          <a:p>
            <a:endParaRPr lang="en-US" dirty="0"/>
          </a:p>
        </p:txBody>
      </p:sp>
      <p:sp>
        <p:nvSpPr>
          <p:cNvPr id="4" name="Slide Number Placeholder 3"/>
          <p:cNvSpPr>
            <a:spLocks noGrp="1"/>
          </p:cNvSpPr>
          <p:nvPr>
            <p:ph type="sldNum" sz="quarter" idx="10"/>
          </p:nvPr>
        </p:nvSpPr>
        <p:spPr/>
        <p:txBody>
          <a:bodyPr/>
          <a:lstStyle/>
          <a:p>
            <a:fld id="{CC2753A1-0291-4286-B4E7-687EEEBF5076}" type="slidenum">
              <a:rPr lang="en-US" smtClean="0"/>
              <a:t>5</a:t>
            </a:fld>
            <a:endParaRPr lang="en-US"/>
          </a:p>
        </p:txBody>
      </p:sp>
    </p:spTree>
    <p:extLst>
      <p:ext uri="{BB962C8B-B14F-4D97-AF65-F5344CB8AC3E}">
        <p14:creationId xmlns:p14="http://schemas.microsoft.com/office/powerpoint/2010/main" val="3639054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smtClean="0"/>
              <a:t>Women in CA Ag Leadership</a:t>
            </a:r>
          </a:p>
          <a:p>
            <a:pPr algn="l"/>
            <a:endParaRPr lang="en-US" sz="1200" b="1" dirty="0" smtClean="0"/>
          </a:p>
          <a:p>
            <a:pPr algn="l"/>
            <a:r>
              <a:rPr lang="en-US" sz="1200" b="1" dirty="0" smtClean="0"/>
              <a:t>Karen Ross</a:t>
            </a:r>
            <a:r>
              <a:rPr lang="en-US" sz="1200" b="1" baseline="0" dirty="0" smtClean="0"/>
              <a:t>  - </a:t>
            </a:r>
            <a:r>
              <a:rPr lang="en-US" sz="1200" b="0" baseline="0" dirty="0" smtClean="0"/>
              <a:t>is the current the </a:t>
            </a:r>
            <a:r>
              <a:rPr lang="en-US" sz="1200" dirty="0" smtClean="0"/>
              <a:t>Secretary of the California Department of Food and Agriculture </a:t>
            </a:r>
            <a:r>
              <a:rPr lang="en-US" sz="1200" baseline="0" dirty="0" smtClean="0"/>
              <a:t> </a:t>
            </a:r>
            <a:r>
              <a:rPr lang="en-US" sz="1200" dirty="0" smtClean="0"/>
              <a:t>(since 2011) </a:t>
            </a:r>
          </a:p>
          <a:p>
            <a:pPr algn="l"/>
            <a:endParaRPr lang="en-US" sz="1200" dirty="0" smtClean="0"/>
          </a:p>
          <a:p>
            <a:pPr algn="l"/>
            <a:r>
              <a:rPr lang="en-US" sz="1200" b="1" dirty="0" smtClean="0"/>
              <a:t>Ann </a:t>
            </a:r>
            <a:r>
              <a:rPr lang="en-US" sz="1200" b="1" dirty="0" err="1" smtClean="0"/>
              <a:t>Veneman</a:t>
            </a:r>
            <a:r>
              <a:rPr lang="en-US" sz="1200" b="1" baseline="0" dirty="0" smtClean="0"/>
              <a:t> </a:t>
            </a:r>
            <a:r>
              <a:rPr lang="en-US" sz="1200" dirty="0" smtClean="0"/>
              <a:t>California’s first female Secretary of Agriculture (1995-1999) AND the first (and only) female that served as US Secretary of Agriculture (2001-2005)</a:t>
            </a:r>
          </a:p>
          <a:p>
            <a:pPr algn="l"/>
            <a:endParaRPr lang="en-US" sz="1200" dirty="0" smtClean="0"/>
          </a:p>
          <a:p>
            <a:pPr algn="l"/>
            <a:r>
              <a:rPr lang="en-US" sz="1200" b="1" dirty="0" smtClean="0"/>
              <a:t>Becky Bailey-Findley</a:t>
            </a:r>
            <a:r>
              <a:rPr lang="en-US" sz="1200" b="1" baseline="0" dirty="0" smtClean="0"/>
              <a:t> </a:t>
            </a:r>
            <a:r>
              <a:rPr lang="en-US" sz="1200" dirty="0" smtClean="0"/>
              <a:t>Served as the first female CEO for the OC Fair &amp; Event Center from 1994-2008</a:t>
            </a:r>
          </a:p>
          <a:p>
            <a:pPr algn="l"/>
            <a:endParaRPr lang="en-US" sz="1200" dirty="0" smtClean="0"/>
          </a:p>
          <a:p>
            <a:pPr algn="l"/>
            <a:endParaRPr lang="en-US" sz="1200" dirty="0" smtClean="0"/>
          </a:p>
          <a:p>
            <a:endParaRPr lang="en-US" dirty="0"/>
          </a:p>
        </p:txBody>
      </p:sp>
      <p:sp>
        <p:nvSpPr>
          <p:cNvPr id="4" name="Slide Number Placeholder 3"/>
          <p:cNvSpPr>
            <a:spLocks noGrp="1"/>
          </p:cNvSpPr>
          <p:nvPr>
            <p:ph type="sldNum" sz="quarter" idx="10"/>
          </p:nvPr>
        </p:nvSpPr>
        <p:spPr/>
        <p:txBody>
          <a:bodyPr/>
          <a:lstStyle/>
          <a:p>
            <a:fld id="{CC2753A1-0291-4286-B4E7-687EEEBF5076}" type="slidenum">
              <a:rPr lang="en-US" smtClean="0"/>
              <a:t>6</a:t>
            </a:fld>
            <a:endParaRPr lang="en-US"/>
          </a:p>
        </p:txBody>
      </p:sp>
    </p:spTree>
    <p:extLst>
      <p:ext uri="{BB962C8B-B14F-4D97-AF65-F5344CB8AC3E}">
        <p14:creationId xmlns:p14="http://schemas.microsoft.com/office/powerpoint/2010/main" val="3639054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smtClean="0"/>
              <a:t>Women in CA Ag Leadership</a:t>
            </a:r>
          </a:p>
          <a:p>
            <a:pPr algn="l"/>
            <a:endParaRPr lang="en-US" sz="1200" b="1" dirty="0" smtClean="0"/>
          </a:p>
          <a:p>
            <a:pPr algn="l"/>
            <a:r>
              <a:rPr lang="en-US" sz="1200" b="1" dirty="0" smtClean="0"/>
              <a:t>Karen Ross</a:t>
            </a:r>
            <a:r>
              <a:rPr lang="en-US" sz="1200" b="1" baseline="0" dirty="0" smtClean="0"/>
              <a:t>  - </a:t>
            </a:r>
            <a:r>
              <a:rPr lang="en-US" sz="1200" b="0" baseline="0" dirty="0" smtClean="0"/>
              <a:t>is the current the </a:t>
            </a:r>
            <a:r>
              <a:rPr lang="en-US" sz="1200" dirty="0" smtClean="0"/>
              <a:t>Secretary of the California Department of Food and Agriculture </a:t>
            </a:r>
            <a:r>
              <a:rPr lang="en-US" sz="1200" baseline="0" dirty="0" smtClean="0"/>
              <a:t> </a:t>
            </a:r>
            <a:r>
              <a:rPr lang="en-US" sz="1200" dirty="0" smtClean="0"/>
              <a:t>(since 2011) </a:t>
            </a:r>
          </a:p>
          <a:p>
            <a:pPr algn="l"/>
            <a:endParaRPr lang="en-US" sz="1200" dirty="0" smtClean="0"/>
          </a:p>
          <a:p>
            <a:pPr algn="l"/>
            <a:r>
              <a:rPr lang="en-US" sz="1200" b="1" dirty="0" smtClean="0"/>
              <a:t>Ann </a:t>
            </a:r>
            <a:r>
              <a:rPr lang="en-US" sz="1200" b="1" dirty="0" err="1" smtClean="0"/>
              <a:t>Veneman</a:t>
            </a:r>
            <a:r>
              <a:rPr lang="en-US" sz="1200" b="1" baseline="0" dirty="0" smtClean="0"/>
              <a:t> </a:t>
            </a:r>
            <a:r>
              <a:rPr lang="en-US" sz="1200" dirty="0" smtClean="0"/>
              <a:t>California’s first female Secretary of Agriculture (1995-1999) AND the first (and only) female that served as US Secretary of Agriculture (2001-2005)</a:t>
            </a:r>
          </a:p>
          <a:p>
            <a:pPr algn="l"/>
            <a:endParaRPr lang="en-US" sz="1200" dirty="0" smtClean="0"/>
          </a:p>
          <a:p>
            <a:pPr algn="l"/>
            <a:r>
              <a:rPr lang="en-US" sz="1200" b="1" dirty="0" smtClean="0"/>
              <a:t>Becky Bailey-Findley</a:t>
            </a:r>
            <a:r>
              <a:rPr lang="en-US" sz="1200" b="1" baseline="0" dirty="0" smtClean="0"/>
              <a:t> </a:t>
            </a:r>
            <a:r>
              <a:rPr lang="en-US" sz="1200" dirty="0" smtClean="0"/>
              <a:t>Served as the first female CEO for the OC Fair &amp; Event Center from 1994-2008</a:t>
            </a:r>
          </a:p>
          <a:p>
            <a:pPr algn="l"/>
            <a:endParaRPr lang="en-US" sz="1200" dirty="0" smtClean="0"/>
          </a:p>
          <a:p>
            <a:pPr algn="l"/>
            <a:endParaRPr lang="en-US" sz="1200" dirty="0" smtClean="0"/>
          </a:p>
          <a:p>
            <a:endParaRPr lang="en-US" dirty="0"/>
          </a:p>
        </p:txBody>
      </p:sp>
      <p:sp>
        <p:nvSpPr>
          <p:cNvPr id="4" name="Slide Number Placeholder 3"/>
          <p:cNvSpPr>
            <a:spLocks noGrp="1"/>
          </p:cNvSpPr>
          <p:nvPr>
            <p:ph type="sldNum" sz="quarter" idx="10"/>
          </p:nvPr>
        </p:nvSpPr>
        <p:spPr/>
        <p:txBody>
          <a:bodyPr/>
          <a:lstStyle/>
          <a:p>
            <a:fld id="{CC2753A1-0291-4286-B4E7-687EEEBF5076}" type="slidenum">
              <a:rPr lang="en-US" smtClean="0"/>
              <a:t>7</a:t>
            </a:fld>
            <a:endParaRPr lang="en-US"/>
          </a:p>
        </p:txBody>
      </p:sp>
    </p:spTree>
    <p:extLst>
      <p:ext uri="{BB962C8B-B14F-4D97-AF65-F5344CB8AC3E}">
        <p14:creationId xmlns:p14="http://schemas.microsoft.com/office/powerpoint/2010/main" val="3639054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t>50%</a:t>
            </a:r>
            <a:r>
              <a:rPr lang="en-US" sz="1200" dirty="0" smtClean="0"/>
              <a:t> of California Department of Food &amp; Agriculture’s staff is </a:t>
            </a:r>
            <a:r>
              <a:rPr lang="en-US" sz="1200" b="1" dirty="0" smtClean="0"/>
              <a:t>female</a:t>
            </a:r>
          </a:p>
          <a:p>
            <a:endParaRPr lang="en-US" sz="1200" b="1" dirty="0" smtClean="0"/>
          </a:p>
          <a:p>
            <a:r>
              <a:rPr lang="en-US" sz="1200" b="1" dirty="0" smtClean="0"/>
              <a:t>15 women </a:t>
            </a:r>
            <a:r>
              <a:rPr lang="en-US" sz="1200" dirty="0" smtClean="0"/>
              <a:t>in California serve as county agricultural commissioners</a:t>
            </a:r>
          </a:p>
          <a:p>
            <a:endParaRPr lang="en-US" sz="1200" dirty="0" smtClean="0"/>
          </a:p>
          <a:p>
            <a:r>
              <a:rPr lang="en-US" sz="1200" dirty="0" smtClean="0"/>
              <a:t>According to the </a:t>
            </a:r>
            <a:r>
              <a:rPr lang="en-US" sz="1200" b="1" dirty="0" smtClean="0">
                <a:hlinkClick r:id="rId3"/>
              </a:rPr>
              <a:t>National FFA Organization</a:t>
            </a:r>
            <a:r>
              <a:rPr lang="en-US" sz="1200" dirty="0" smtClean="0"/>
              <a:t>, “Nearly </a:t>
            </a:r>
            <a:r>
              <a:rPr lang="en-US" sz="1200" b="1" dirty="0" smtClean="0"/>
              <a:t>half</a:t>
            </a:r>
            <a:r>
              <a:rPr lang="en-US" sz="1200" dirty="0" smtClean="0"/>
              <a:t> of all FFA members are women, and females hold approximately </a:t>
            </a:r>
            <a:r>
              <a:rPr lang="en-US" sz="1200" b="1" dirty="0" smtClean="0"/>
              <a:t>50 percent </a:t>
            </a:r>
            <a:r>
              <a:rPr lang="en-US" sz="1200" dirty="0" smtClean="0"/>
              <a:t>of state leadership positions.” </a:t>
            </a:r>
          </a:p>
          <a:p>
            <a:endParaRPr lang="en-US" sz="1200" dirty="0" smtClean="0"/>
          </a:p>
          <a:p>
            <a:r>
              <a:rPr lang="en-US" sz="1200" dirty="0" smtClean="0"/>
              <a:t>Of the 76 California Fair's listed CDFA’s website, 40%</a:t>
            </a:r>
            <a:r>
              <a:rPr lang="en-US" sz="1200" baseline="0" dirty="0" smtClean="0"/>
              <a:t> (31)</a:t>
            </a:r>
            <a:r>
              <a:rPr lang="en-US" sz="1200" dirty="0" smtClean="0"/>
              <a:t> are led by </a:t>
            </a:r>
            <a:r>
              <a:rPr lang="en-US" sz="1200" b="1" dirty="0" smtClean="0"/>
              <a:t>female</a:t>
            </a:r>
            <a:r>
              <a:rPr lang="en-US" sz="1200" dirty="0" smtClean="0"/>
              <a:t> CEO/General Managers</a:t>
            </a:r>
          </a:p>
          <a:p>
            <a:endParaRPr lang="en-US" sz="1200" dirty="0" smtClean="0"/>
          </a:p>
          <a:p>
            <a:r>
              <a:rPr lang="en-US" sz="1200" dirty="0" smtClean="0"/>
              <a:t>In</a:t>
            </a:r>
            <a:r>
              <a:rPr lang="en-US" sz="1200" baseline="0" dirty="0" smtClean="0"/>
              <a:t> Orange County 70% of the Agriculture Teachers for Future Farmers of America (FFA Programs) are women</a:t>
            </a:r>
            <a:endParaRPr lang="en-US" sz="1200" dirty="0" smtClean="0"/>
          </a:p>
          <a:p>
            <a:endParaRPr lang="en-US" sz="1200" dirty="0" smtClean="0"/>
          </a:p>
          <a:p>
            <a:r>
              <a:rPr lang="en-US" sz="1200" b="1" dirty="0" smtClean="0"/>
              <a:t>4</a:t>
            </a:r>
            <a:r>
              <a:rPr lang="en-US" sz="1200" dirty="0" smtClean="0"/>
              <a:t> out of 8 (50%) of OC Fair Board Members are </a:t>
            </a:r>
            <a:r>
              <a:rPr lang="en-US" sz="1200" b="1" dirty="0" smtClean="0"/>
              <a:t>female</a:t>
            </a:r>
            <a:endParaRPr lang="en-US" sz="1200" b="0" dirty="0" smtClean="0"/>
          </a:p>
          <a:p>
            <a:endParaRPr lang="en-US" sz="1200" dirty="0" smtClean="0"/>
          </a:p>
          <a:p>
            <a:r>
              <a:rPr lang="en-US" sz="1200" b="1" dirty="0" smtClean="0"/>
              <a:t>48%</a:t>
            </a:r>
            <a:r>
              <a:rPr lang="en-US" sz="1200" dirty="0" smtClean="0"/>
              <a:t> of OC Fair &amp; Event Center’s Civil Service staff are </a:t>
            </a:r>
            <a:r>
              <a:rPr lang="en-US" sz="1200" b="1" dirty="0" smtClean="0"/>
              <a:t>female</a:t>
            </a:r>
            <a:r>
              <a:rPr lang="en-US" sz="1200" dirty="0" smtClean="0"/>
              <a:t>, with </a:t>
            </a:r>
            <a:r>
              <a:rPr lang="en-US" sz="1200" b="1" dirty="0" smtClean="0"/>
              <a:t>50%</a:t>
            </a:r>
            <a:r>
              <a:rPr lang="en-US" sz="1200" dirty="0" smtClean="0"/>
              <a:t> in management positions, including Michele Richards, current CEO.</a:t>
            </a:r>
          </a:p>
          <a:p>
            <a:endParaRPr lang="en-US" dirty="0"/>
          </a:p>
        </p:txBody>
      </p:sp>
      <p:sp>
        <p:nvSpPr>
          <p:cNvPr id="4" name="Slide Number Placeholder 3"/>
          <p:cNvSpPr>
            <a:spLocks noGrp="1"/>
          </p:cNvSpPr>
          <p:nvPr>
            <p:ph type="sldNum" sz="quarter" idx="10"/>
          </p:nvPr>
        </p:nvSpPr>
        <p:spPr/>
        <p:txBody>
          <a:bodyPr/>
          <a:lstStyle/>
          <a:p>
            <a:fld id="{CC2753A1-0291-4286-B4E7-687EEEBF5076}" type="slidenum">
              <a:rPr lang="en-US" smtClean="0"/>
              <a:t>8</a:t>
            </a:fld>
            <a:endParaRPr lang="en-US"/>
          </a:p>
        </p:txBody>
      </p:sp>
    </p:spTree>
    <p:extLst>
      <p:ext uri="{BB962C8B-B14F-4D97-AF65-F5344CB8AC3E}">
        <p14:creationId xmlns:p14="http://schemas.microsoft.com/office/powerpoint/2010/main" val="3715230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Women at the OC Fair</a:t>
            </a:r>
            <a:endParaRPr lang="en-US" sz="1200"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By the early 1900’s  in an effort to promote participation by </a:t>
            </a:r>
            <a:r>
              <a:rPr lang="en-US" sz="1200" b="1" dirty="0" smtClean="0"/>
              <a:t>Women</a:t>
            </a:r>
            <a:r>
              <a:rPr lang="en-US" sz="1200" dirty="0" smtClean="0"/>
              <a:t> domestic entries offering premiums (cash prizes) and the presentation of an annual ball were introduced</a:t>
            </a:r>
          </a:p>
          <a:p>
            <a:pPr>
              <a:spcBef>
                <a:spcPts val="0"/>
              </a:spcBef>
            </a:pPr>
            <a:endParaRPr lang="en-US" sz="1200" dirty="0" smtClean="0"/>
          </a:p>
          <a:p>
            <a:pPr>
              <a:spcBef>
                <a:spcPts val="0"/>
              </a:spcBef>
            </a:pPr>
            <a:r>
              <a:rPr lang="en-US" sz="1200" dirty="0" smtClean="0"/>
              <a:t>In 1907, the very first carnival queen, Ms. Ethel Chapman, daughter </a:t>
            </a:r>
          </a:p>
          <a:p>
            <a:pPr marL="0" indent="0">
              <a:spcBef>
                <a:spcPts val="0"/>
              </a:spcBef>
              <a:buNone/>
            </a:pPr>
            <a:r>
              <a:rPr lang="en-US" sz="1200" dirty="0" smtClean="0"/>
              <a:t>       of C.C. Chapman, the “Valencia Orange King,” was crowned. The </a:t>
            </a:r>
          </a:p>
          <a:p>
            <a:pPr marL="0" indent="0">
              <a:spcBef>
                <a:spcPts val="0"/>
              </a:spcBef>
              <a:buNone/>
            </a:pPr>
            <a:r>
              <a:rPr lang="en-US" sz="1200" dirty="0" smtClean="0"/>
              <a:t>       tradition of having a fair queen became an annual event until 1983</a:t>
            </a:r>
          </a:p>
          <a:p>
            <a:pPr marL="0" indent="0">
              <a:buNone/>
            </a:pPr>
            <a:endParaRPr lang="en-US" sz="1050" dirty="0" smtClean="0"/>
          </a:p>
          <a:p>
            <a:r>
              <a:rPr lang="en-US" sz="1200" dirty="0" smtClean="0"/>
              <a:t>In a guest survey conducted at the OC Fair in 2019, attendee profile was </a:t>
            </a:r>
            <a:r>
              <a:rPr lang="en-US" sz="1200" b="1" dirty="0" smtClean="0"/>
              <a:t>59% female</a:t>
            </a:r>
            <a:endParaRPr lang="en-US" sz="1200" dirty="0" smtClean="0"/>
          </a:p>
          <a:p>
            <a:pPr marL="0" indent="0">
              <a:buNone/>
            </a:pPr>
            <a:endParaRPr lang="en-US" sz="1050" dirty="0" smtClean="0"/>
          </a:p>
          <a:p>
            <a:r>
              <a:rPr lang="en-US" sz="1200" dirty="0" smtClean="0"/>
              <a:t>In 2019, approximately </a:t>
            </a:r>
            <a:r>
              <a:rPr lang="en-US" sz="1200" b="1" dirty="0" smtClean="0"/>
              <a:t>59%</a:t>
            </a:r>
            <a:r>
              <a:rPr lang="en-US" sz="1200" dirty="0" smtClean="0"/>
              <a:t> of all adult exhibitors were </a:t>
            </a:r>
            <a:r>
              <a:rPr lang="en-US" sz="1200" b="1" dirty="0" smtClean="0"/>
              <a:t>female</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CC2753A1-0291-4286-B4E7-687EEEBF5076}" type="slidenum">
              <a:rPr lang="en-US" smtClean="0"/>
              <a:t>9</a:t>
            </a:fld>
            <a:endParaRPr lang="en-US"/>
          </a:p>
        </p:txBody>
      </p:sp>
    </p:spTree>
    <p:extLst>
      <p:ext uri="{BB962C8B-B14F-4D97-AF65-F5344CB8AC3E}">
        <p14:creationId xmlns:p14="http://schemas.microsoft.com/office/powerpoint/2010/main" val="1684903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b="1" dirty="0" smtClean="0"/>
              <a:t>Women in OC Military History</a:t>
            </a:r>
          </a:p>
          <a:p>
            <a:endParaRPr lang="en-US" dirty="0" smtClean="0"/>
          </a:p>
          <a:p>
            <a:r>
              <a:rPr lang="en-US" dirty="0" smtClean="0"/>
              <a:t>Approximately 350,000 American women joined the military during World War II</a:t>
            </a:r>
          </a:p>
          <a:p>
            <a:r>
              <a:rPr lang="en-US" dirty="0" smtClean="0"/>
              <a:t>During the war, the OC Fair was the site of SAAAB, a preflight training center for pilots, navigators and bombardiers</a:t>
            </a:r>
          </a:p>
          <a:p>
            <a:r>
              <a:rPr lang="en-US" dirty="0" smtClean="0"/>
              <a:t>A unit of the Women’s Army Corps, WAC, was assigned to the SAAAB. WAC troops performed a variety of jobs such as nurses, mechanics, truck drivers, clerical staff &amp; more </a:t>
            </a:r>
          </a:p>
          <a:p>
            <a:endParaRPr lang="en-US" dirty="0"/>
          </a:p>
        </p:txBody>
      </p:sp>
      <p:sp>
        <p:nvSpPr>
          <p:cNvPr id="4" name="Slide Number Placeholder 3"/>
          <p:cNvSpPr>
            <a:spLocks noGrp="1"/>
          </p:cNvSpPr>
          <p:nvPr>
            <p:ph type="sldNum" sz="quarter" idx="10"/>
          </p:nvPr>
        </p:nvSpPr>
        <p:spPr/>
        <p:txBody>
          <a:bodyPr/>
          <a:lstStyle/>
          <a:p>
            <a:fld id="{CC2753A1-0291-4286-B4E7-687EEEBF5076}" type="slidenum">
              <a:rPr lang="en-US" smtClean="0"/>
              <a:t>10</a:t>
            </a:fld>
            <a:endParaRPr lang="en-US"/>
          </a:p>
        </p:txBody>
      </p:sp>
    </p:spTree>
    <p:extLst>
      <p:ext uri="{BB962C8B-B14F-4D97-AF65-F5344CB8AC3E}">
        <p14:creationId xmlns:p14="http://schemas.microsoft.com/office/powerpoint/2010/main" val="3684738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Arial" panose="020B0604020202020204" pitchFamily="34" charset="0"/>
              </a:rPr>
              <a:t>Women who served in the Army Nurse Corps played a critical role in caring for injured troops during World War II. They often served in combat zones and tended to the injured during air transport</a:t>
            </a:r>
          </a:p>
          <a:p>
            <a:endParaRPr lang="en-US" sz="1200" dirty="0" smtClean="0">
              <a:latin typeface="Arial" panose="020B0604020202020204" pitchFamily="34" charset="0"/>
            </a:endParaRPr>
          </a:p>
          <a:p>
            <a:r>
              <a:rPr lang="en-US" sz="1200" dirty="0" smtClean="0">
                <a:latin typeface="Arial" panose="020B0604020202020204" pitchFamily="34" charset="0"/>
              </a:rPr>
              <a:t>One such flight nurse, Jane Weller from Huntington Beach, served in the South Pacific during WW II. She hopped from island to island caring for General MacArthur’s troops</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CC2753A1-0291-4286-B4E7-687EEEBF5076}" type="slidenum">
              <a:rPr lang="en-US" smtClean="0"/>
              <a:t>11</a:t>
            </a:fld>
            <a:endParaRPr lang="en-US"/>
          </a:p>
        </p:txBody>
      </p:sp>
    </p:spTree>
    <p:extLst>
      <p:ext uri="{BB962C8B-B14F-4D97-AF65-F5344CB8AC3E}">
        <p14:creationId xmlns:p14="http://schemas.microsoft.com/office/powerpoint/2010/main" val="3758170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US" b="1" dirty="0" smtClean="0"/>
              <a:t>Military Women from OC</a:t>
            </a:r>
          </a:p>
          <a:p>
            <a:pPr defTabSz="914350">
              <a:defRPr/>
            </a:pPr>
            <a:endParaRPr lang="en-US" dirty="0" smtClean="0"/>
          </a:p>
          <a:p>
            <a:pPr defTabSz="914350">
              <a:defRPr/>
            </a:pPr>
            <a:r>
              <a:rPr lang="en-US" dirty="0" smtClean="0"/>
              <a:t>Brigadier General Robin </a:t>
            </a:r>
            <a:r>
              <a:rPr lang="en-US" dirty="0" err="1" smtClean="0"/>
              <a:t>Umberg</a:t>
            </a:r>
            <a:r>
              <a:rPr lang="en-US" dirty="0" smtClean="0"/>
              <a:t>, US Army, California State Veterans Board</a:t>
            </a:r>
          </a:p>
          <a:p>
            <a:pPr defTabSz="914350">
              <a:defRPr/>
            </a:pPr>
            <a:endParaRPr lang="en-US" dirty="0" smtClean="0"/>
          </a:p>
          <a:p>
            <a:pPr defTabSz="914350">
              <a:defRPr/>
            </a:pPr>
            <a:r>
              <a:rPr lang="en-US" dirty="0" smtClean="0"/>
              <a:t>Lt. Caroline Miller, US Coast Guard, Commander, US Coast Guard Cutter Narwhal</a:t>
            </a:r>
          </a:p>
          <a:p>
            <a:pPr defTabSz="914350">
              <a:defRPr/>
            </a:pPr>
            <a:endParaRPr lang="en-US" dirty="0" smtClean="0"/>
          </a:p>
          <a:p>
            <a:pPr defTabSz="914350">
              <a:defRPr/>
            </a:pPr>
            <a:r>
              <a:rPr lang="en-US" dirty="0" smtClean="0"/>
              <a:t>Jacqueline</a:t>
            </a:r>
            <a:r>
              <a:rPr lang="en-US" baseline="0" dirty="0" smtClean="0"/>
              <a:t> </a:t>
            </a:r>
            <a:r>
              <a:rPr lang="en-US" baseline="0" dirty="0" err="1" smtClean="0"/>
              <a:t>Eubany</a:t>
            </a:r>
            <a:r>
              <a:rPr lang="en-US" baseline="0" dirty="0" smtClean="0"/>
              <a:t>, MD, US Navy Heart Surgeon</a:t>
            </a:r>
          </a:p>
          <a:p>
            <a:pPr defTabSz="914350">
              <a:defRPr/>
            </a:pPr>
            <a:endParaRPr lang="en-US" baseline="0" dirty="0" smtClean="0"/>
          </a:p>
          <a:p>
            <a:pPr defTabSz="914350">
              <a:defRPr/>
            </a:pPr>
            <a:r>
              <a:rPr lang="en-US" baseline="0" dirty="0" smtClean="0"/>
              <a:t>Andrea Marr, US Navy Veteran, Mayor </a:t>
            </a:r>
            <a:r>
              <a:rPr lang="en-US" baseline="0" dirty="0" err="1" smtClean="0"/>
              <a:t>ProTem</a:t>
            </a:r>
            <a:r>
              <a:rPr lang="en-US" baseline="0" smtClean="0"/>
              <a:t>, City of Costa Mesa</a:t>
            </a:r>
            <a:endParaRPr lang="en-US" dirty="0" smtClean="0"/>
          </a:p>
          <a:p>
            <a:pPr defTabSz="914350">
              <a:defRPr/>
            </a:pPr>
            <a:endParaRPr lang="en-US" dirty="0" smtClean="0"/>
          </a:p>
          <a:p>
            <a:pPr defTabSz="914350">
              <a:defRPr/>
            </a:pPr>
            <a:endParaRPr lang="en-US" dirty="0" smtClean="0"/>
          </a:p>
          <a:p>
            <a:pPr defTabSz="914350">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CC2753A1-0291-4286-B4E7-687EEEBF5076}" type="slidenum">
              <a:rPr lang="en-US" smtClean="0"/>
              <a:t>12</a:t>
            </a:fld>
            <a:endParaRPr lang="en-US"/>
          </a:p>
        </p:txBody>
      </p:sp>
    </p:spTree>
    <p:extLst>
      <p:ext uri="{BB962C8B-B14F-4D97-AF65-F5344CB8AC3E}">
        <p14:creationId xmlns:p14="http://schemas.microsoft.com/office/powerpoint/2010/main" val="437069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How can you celebrate Women’s History Month?</a:t>
            </a:r>
          </a:p>
          <a:p>
            <a:endParaRPr lang="en-US" sz="1200" b="1" dirty="0" smtClean="0"/>
          </a:p>
          <a:p>
            <a:r>
              <a:rPr lang="en-US" sz="1200" b="0" dirty="0" smtClean="0"/>
              <a:t>Explore the history of women’s rights</a:t>
            </a:r>
          </a:p>
          <a:p>
            <a:r>
              <a:rPr lang="en-US" sz="1200" b="0" dirty="0" smtClean="0"/>
              <a:t>Be aware of issues women still face today</a:t>
            </a:r>
          </a:p>
          <a:p>
            <a:r>
              <a:rPr lang="en-US" sz="1200" b="0" dirty="0" smtClean="0"/>
              <a:t>Post on social media to spread awareness of Women’s History Month</a:t>
            </a:r>
          </a:p>
          <a:p>
            <a:r>
              <a:rPr lang="en-US" sz="1200" b="0" dirty="0" smtClean="0"/>
              <a:t>Mentor a girl or fellow woman</a:t>
            </a:r>
          </a:p>
          <a:p>
            <a:r>
              <a:rPr lang="en-US" sz="1200" b="0" i="0" dirty="0" smtClean="0"/>
              <a:t>Support a women’s nonprofit</a:t>
            </a:r>
          </a:p>
          <a:p>
            <a:r>
              <a:rPr lang="en-US" sz="1200" b="0" i="0" dirty="0" smtClean="0"/>
              <a:t>Support women-owned businesses</a:t>
            </a:r>
          </a:p>
          <a:p>
            <a:endParaRPr lang="en-US" dirty="0"/>
          </a:p>
        </p:txBody>
      </p:sp>
      <p:sp>
        <p:nvSpPr>
          <p:cNvPr id="4" name="Slide Number Placeholder 3"/>
          <p:cNvSpPr>
            <a:spLocks noGrp="1"/>
          </p:cNvSpPr>
          <p:nvPr>
            <p:ph type="sldNum" sz="quarter" idx="10"/>
          </p:nvPr>
        </p:nvSpPr>
        <p:spPr/>
        <p:txBody>
          <a:bodyPr/>
          <a:lstStyle/>
          <a:p>
            <a:fld id="{CC2753A1-0291-4286-B4E7-687EEEBF5076}" type="slidenum">
              <a:rPr lang="en-US" smtClean="0"/>
              <a:t>13</a:t>
            </a:fld>
            <a:endParaRPr lang="en-US"/>
          </a:p>
        </p:txBody>
      </p:sp>
    </p:spTree>
    <p:extLst>
      <p:ext uri="{BB962C8B-B14F-4D97-AF65-F5344CB8AC3E}">
        <p14:creationId xmlns:p14="http://schemas.microsoft.com/office/powerpoint/2010/main" val="985599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1E94641-81AA-4955-9E7D-973E9FEFC90A}" type="datetimeFigureOut">
              <a:rPr lang="en-US" smtClean="0"/>
              <a:t>3/22/2021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F4DC7-6E09-4B3C-8555-EB821B22415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E94641-81AA-4955-9E7D-973E9FEFC90A}" type="datetimeFigureOut">
              <a:rPr lang="en-US" smtClean="0"/>
              <a:t>3/22/2021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F4DC7-6E09-4B3C-8555-EB821B22415E}" type="slidenum">
              <a:rPr lang="en-US" smtClean="0"/>
              <a:t>‹#›</a:t>
            </a:fld>
            <a:endParaRPr lang="en-US"/>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E94641-81AA-4955-9E7D-973E9FEFC90A}" type="datetimeFigureOut">
              <a:rPr lang="en-US" smtClean="0"/>
              <a:t>3/22/2021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F4DC7-6E09-4B3C-8555-EB821B22415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41E94641-81AA-4955-9E7D-973E9FEFC90A}" type="datetimeFigureOut">
              <a:rPr lang="en-US" smtClean="0"/>
              <a:t>3/22/2021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3F4DC7-6E09-4B3C-8555-EB821B22415E}"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E94641-81AA-4955-9E7D-973E9FEFC90A}" type="datetimeFigureOut">
              <a:rPr lang="en-US" smtClean="0"/>
              <a:t>3/22/2021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3F4DC7-6E09-4B3C-8555-EB821B22415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E94641-81AA-4955-9E7D-973E9FEFC90A}" type="datetimeFigureOut">
              <a:rPr lang="en-US" smtClean="0"/>
              <a:t>3/22/2021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3F4DC7-6E09-4B3C-8555-EB821B22415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41E94641-81AA-4955-9E7D-973E9FEFC90A}" type="datetimeFigureOut">
              <a:rPr lang="en-US" smtClean="0"/>
              <a:t>3/22/2021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3F4DC7-6E09-4B3C-8555-EB821B22415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41E94641-81AA-4955-9E7D-973E9FEFC90A}" type="datetimeFigureOut">
              <a:rPr lang="en-US" smtClean="0"/>
              <a:t>3/22/2021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3F4DC7-6E09-4B3C-8555-EB821B22415E}"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E94641-81AA-4955-9E7D-973E9FEFC90A}" type="datetimeFigureOut">
              <a:rPr lang="en-US" smtClean="0"/>
              <a:t>3/22/2021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3F4DC7-6E09-4B3C-8555-EB821B22415E}"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E94641-81AA-4955-9E7D-973E9FEFC90A}" type="datetimeFigureOut">
              <a:rPr lang="en-US" smtClean="0"/>
              <a:t>3/22/2021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F4DC7-6E09-4B3C-8555-EB821B22415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41E94641-81AA-4955-9E7D-973E9FEFC90A}" type="datetimeFigureOut">
              <a:rPr lang="en-US" smtClean="0"/>
              <a:t>3/22/2021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3F4DC7-6E09-4B3C-8555-EB821B22415E}"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41E94641-81AA-4955-9E7D-973E9FEFC90A}" type="datetimeFigureOut">
              <a:rPr lang="en-US" smtClean="0"/>
              <a:t>3/22/2021</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83F4DC7-6E09-4B3C-8555-EB821B22415E}"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womenshistory.org/womens-history/womens-history-month"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dirty="0"/>
              <a:t>Women’s History Month</a:t>
            </a:r>
          </a:p>
        </p:txBody>
      </p:sp>
      <p:pic>
        <p:nvPicPr>
          <p:cNvPr id="1028" name="Picture 4" descr="Happy International Women's Day! | 94.7 QDR"/>
          <p:cNvPicPr>
            <a:picLocks noChangeAspect="1" noChangeArrowheads="1"/>
          </p:cNvPicPr>
          <p:nvPr/>
        </p:nvPicPr>
        <p:blipFill rotWithShape="1">
          <a:blip r:embed="rId3">
            <a:extLst>
              <a:ext uri="{28A0092B-C50C-407E-A947-70E740481C1C}">
                <a14:useLocalDpi xmlns:a14="http://schemas.microsoft.com/office/drawing/2010/main" val="0"/>
              </a:ext>
            </a:extLst>
          </a:blip>
          <a:srcRect t="29779" b="35110"/>
          <a:stretch/>
        </p:blipFill>
        <p:spPr bwMode="auto">
          <a:xfrm>
            <a:off x="762000" y="3505200"/>
            <a:ext cx="7772400" cy="1425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8446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2057400"/>
            <a:ext cx="7772400" cy="4114800"/>
          </a:xfrm>
        </p:spPr>
        <p:txBody>
          <a:bodyPr>
            <a:normAutofit fontScale="47500" lnSpcReduction="20000"/>
          </a:bodyPr>
          <a:lstStyle/>
          <a:p>
            <a:pPr marL="0" indent="0">
              <a:buNone/>
            </a:pPr>
            <a:endParaRPr lang="en-US" b="1" dirty="0"/>
          </a:p>
          <a:p>
            <a:pPr marL="0" indent="0">
              <a:buNone/>
            </a:pPr>
            <a:r>
              <a:rPr lang="en-US" sz="4000" b="1" dirty="0"/>
              <a:t>About Women's History Month</a:t>
            </a:r>
          </a:p>
          <a:p>
            <a:pPr marL="0" indent="0">
              <a:buNone/>
            </a:pPr>
            <a:endParaRPr lang="en-US" sz="3400" dirty="0"/>
          </a:p>
          <a:p>
            <a:r>
              <a:rPr lang="en-US" sz="3400" dirty="0"/>
              <a:t>Women’s History Month began as a local celebration in </a:t>
            </a:r>
            <a:r>
              <a:rPr lang="en-US" sz="3400" b="1" dirty="0"/>
              <a:t>Santa Rosa, </a:t>
            </a:r>
            <a:r>
              <a:rPr lang="en-US" sz="3400" b="1" dirty="0" smtClean="0"/>
              <a:t>California in 1978</a:t>
            </a:r>
            <a:r>
              <a:rPr lang="en-US" sz="3400" dirty="0" smtClean="0"/>
              <a:t>.  Organizers </a:t>
            </a:r>
            <a:r>
              <a:rPr lang="en-US" sz="3400" dirty="0"/>
              <a:t>selected the week of March 8 to correspond with </a:t>
            </a:r>
            <a:r>
              <a:rPr lang="en-US" sz="3400" dirty="0" smtClean="0"/>
              <a:t>International Women’s Day</a:t>
            </a:r>
          </a:p>
          <a:p>
            <a:endParaRPr lang="en-US" sz="3400" dirty="0" smtClean="0"/>
          </a:p>
          <a:p>
            <a:r>
              <a:rPr lang="en-US" sz="3400" dirty="0" smtClean="0"/>
              <a:t>In </a:t>
            </a:r>
            <a:r>
              <a:rPr lang="en-US" sz="3400" dirty="0"/>
              <a:t>1980, a consortium of women’s groups and </a:t>
            </a:r>
            <a:r>
              <a:rPr lang="en-US" sz="3400" dirty="0" smtClean="0"/>
              <a:t>historians - led </a:t>
            </a:r>
            <a:r>
              <a:rPr lang="en-US" sz="3400" dirty="0"/>
              <a:t>by the National Women’s History Project </a:t>
            </a:r>
            <a:r>
              <a:rPr lang="en-US" sz="3400" dirty="0" smtClean="0"/>
              <a:t>- successfully </a:t>
            </a:r>
            <a:r>
              <a:rPr lang="en-US" sz="3400" dirty="0"/>
              <a:t>lobbied for national </a:t>
            </a:r>
            <a:r>
              <a:rPr lang="en-US" sz="3400" dirty="0" smtClean="0"/>
              <a:t>recognition</a:t>
            </a:r>
          </a:p>
          <a:p>
            <a:endParaRPr lang="en-US" sz="3400" dirty="0" smtClean="0"/>
          </a:p>
          <a:p>
            <a:r>
              <a:rPr lang="en-US" sz="3400" dirty="0" smtClean="0"/>
              <a:t>In </a:t>
            </a:r>
            <a:r>
              <a:rPr lang="en-US" sz="3400" dirty="0"/>
              <a:t>February 1980, President Jimmy Carter issued the first Presidential Proclamation declaring the Week of March 8th 1980 as National Women’s History </a:t>
            </a:r>
            <a:r>
              <a:rPr lang="en-US" sz="3400" dirty="0" smtClean="0"/>
              <a:t>Week</a:t>
            </a:r>
            <a:endParaRPr lang="en-US" sz="3400" dirty="0"/>
          </a:p>
          <a:p>
            <a:endParaRPr lang="en-US" sz="3400" dirty="0" smtClean="0"/>
          </a:p>
          <a:p>
            <a:r>
              <a:rPr lang="en-US" sz="3400" dirty="0" smtClean="0"/>
              <a:t>Since </a:t>
            </a:r>
            <a:r>
              <a:rPr lang="en-US" sz="3400" dirty="0"/>
              <a:t>1995, presidents have issued a series of annual proclamations designating the month of March as </a:t>
            </a:r>
            <a:r>
              <a:rPr lang="en-US" sz="3400" b="1" i="1" dirty="0" smtClean="0"/>
              <a:t>Women’s </a:t>
            </a:r>
            <a:r>
              <a:rPr lang="en-US" sz="3400" b="1" i="1" dirty="0"/>
              <a:t>History </a:t>
            </a:r>
            <a:r>
              <a:rPr lang="en-US" sz="3400" b="1" i="1" dirty="0" smtClean="0"/>
              <a:t>Month</a:t>
            </a:r>
          </a:p>
          <a:p>
            <a:endParaRPr lang="en-US" b="1" i="1" dirty="0" smtClean="0"/>
          </a:p>
          <a:p>
            <a:endParaRPr lang="en-US" b="1" i="1" dirty="0"/>
          </a:p>
          <a:p>
            <a:endParaRPr lang="en-US" b="1" i="1" dirty="0"/>
          </a:p>
          <a:p>
            <a:pPr marL="0" indent="0">
              <a:buNone/>
            </a:pPr>
            <a:r>
              <a:rPr lang="en-US" dirty="0"/>
              <a:t>Source: </a:t>
            </a:r>
            <a:r>
              <a:rPr lang="en-US" dirty="0">
                <a:hlinkClick r:id="rId3"/>
              </a:rPr>
              <a:t>https://www.womenshistory.org/womens-history/womens-history-month</a:t>
            </a:r>
            <a:r>
              <a:rPr lang="en-US" dirty="0"/>
              <a:t> </a:t>
            </a:r>
          </a:p>
        </p:txBody>
      </p:sp>
      <p:sp>
        <p:nvSpPr>
          <p:cNvPr id="3" name="Title 2"/>
          <p:cNvSpPr>
            <a:spLocks noGrp="1"/>
          </p:cNvSpPr>
          <p:nvPr>
            <p:ph type="title"/>
          </p:nvPr>
        </p:nvSpPr>
        <p:spPr/>
        <p:txBody>
          <a:bodyPr/>
          <a:lstStyle/>
          <a:p>
            <a:r>
              <a:rPr lang="en-US" dirty="0"/>
              <a:t>March is Women’s History Month</a:t>
            </a:r>
          </a:p>
        </p:txBody>
      </p:sp>
    </p:spTree>
    <p:extLst>
      <p:ext uri="{BB962C8B-B14F-4D97-AF65-F5344CB8AC3E}">
        <p14:creationId xmlns:p14="http://schemas.microsoft.com/office/powerpoint/2010/main" val="181701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2286000"/>
            <a:ext cx="7543800" cy="2404034"/>
          </a:xfrm>
        </p:spPr>
        <p:txBody>
          <a:bodyPr>
            <a:normAutofit fontScale="85000" lnSpcReduction="20000"/>
          </a:bodyPr>
          <a:lstStyle/>
          <a:p>
            <a:r>
              <a:rPr lang="en-US" sz="2300" dirty="0" smtClean="0"/>
              <a:t>In </a:t>
            </a:r>
            <a:r>
              <a:rPr lang="en-US" sz="2300" dirty="0"/>
              <a:t>2019, there were </a:t>
            </a:r>
            <a:r>
              <a:rPr lang="en-US" sz="2300" dirty="0" smtClean="0"/>
              <a:t>well over </a:t>
            </a:r>
            <a:r>
              <a:rPr lang="en-US" sz="2300" b="1" dirty="0" smtClean="0"/>
              <a:t>76 million </a:t>
            </a:r>
            <a:r>
              <a:rPr lang="en-US" sz="2300" b="1" dirty="0"/>
              <a:t>women </a:t>
            </a:r>
            <a:r>
              <a:rPr lang="en-US" sz="2300" dirty="0"/>
              <a:t>aged 16 and over in the labor force, representing close to half </a:t>
            </a:r>
            <a:r>
              <a:rPr lang="en-US" sz="2300" dirty="0" smtClean="0"/>
              <a:t>of </a:t>
            </a:r>
            <a:r>
              <a:rPr lang="en-US" sz="2300" dirty="0"/>
              <a:t>the total labor </a:t>
            </a:r>
            <a:r>
              <a:rPr lang="en-US" sz="2300" dirty="0" smtClean="0"/>
              <a:t>force</a:t>
            </a:r>
          </a:p>
          <a:p>
            <a:pPr marL="0" indent="0">
              <a:buNone/>
            </a:pPr>
            <a:endParaRPr lang="en-US" sz="1400" dirty="0" smtClean="0"/>
          </a:p>
          <a:p>
            <a:r>
              <a:rPr lang="en-US" sz="2300" dirty="0" smtClean="0"/>
              <a:t>As of 2019, </a:t>
            </a:r>
            <a:r>
              <a:rPr lang="en-US" sz="2300" b="1" dirty="0" smtClean="0"/>
              <a:t>Women</a:t>
            </a:r>
            <a:r>
              <a:rPr lang="en-US" sz="2300" dirty="0" smtClean="0"/>
              <a:t> comprised </a:t>
            </a:r>
            <a:r>
              <a:rPr lang="en-US" sz="2300" b="1" dirty="0"/>
              <a:t>50.2%</a:t>
            </a:r>
            <a:r>
              <a:rPr lang="en-US" sz="2300" dirty="0"/>
              <a:t> of the college-educated labor force, up from 45.1% in </a:t>
            </a:r>
            <a:r>
              <a:rPr lang="en-US" sz="2300" dirty="0" smtClean="0"/>
              <a:t>2000</a:t>
            </a:r>
            <a:r>
              <a:rPr lang="en-US" sz="2300" dirty="0"/>
              <a:t> </a:t>
            </a:r>
            <a:endParaRPr lang="en-US" sz="2300" dirty="0" smtClean="0"/>
          </a:p>
          <a:p>
            <a:pPr marL="0" indent="0">
              <a:buNone/>
            </a:pPr>
            <a:endParaRPr lang="en-US" sz="1400" dirty="0" smtClean="0"/>
          </a:p>
          <a:p>
            <a:r>
              <a:rPr lang="en-US" sz="2300" dirty="0"/>
              <a:t>Currently, </a:t>
            </a:r>
            <a:r>
              <a:rPr lang="en-US" sz="2300" b="1" dirty="0"/>
              <a:t>21 women </a:t>
            </a:r>
            <a:r>
              <a:rPr lang="en-US" sz="2300" dirty="0"/>
              <a:t>sit as the head of state or government in 193 countries around the </a:t>
            </a:r>
            <a:r>
              <a:rPr lang="en-US" sz="2300" dirty="0" smtClean="0"/>
              <a:t>world</a:t>
            </a:r>
            <a:endParaRPr lang="en-US" dirty="0"/>
          </a:p>
        </p:txBody>
      </p:sp>
      <p:sp>
        <p:nvSpPr>
          <p:cNvPr id="3" name="Title 2"/>
          <p:cNvSpPr>
            <a:spLocks noGrp="1"/>
          </p:cNvSpPr>
          <p:nvPr>
            <p:ph type="title"/>
          </p:nvPr>
        </p:nvSpPr>
        <p:spPr/>
        <p:txBody>
          <a:bodyPr/>
          <a:lstStyle/>
          <a:p>
            <a:r>
              <a:rPr lang="en-US" dirty="0" smtClean="0"/>
              <a:t>Women’s History Month</a:t>
            </a:r>
            <a:endParaRPr lang="en-US" dirty="0"/>
          </a:p>
        </p:txBody>
      </p:sp>
      <p:pic>
        <p:nvPicPr>
          <p:cNvPr id="2054" name="Picture 6" descr="Women's Contributions to the STEM Fields in Histor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15615" y="4669906"/>
            <a:ext cx="4611396" cy="184411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Women College Grads Still Face Pay Gap | Glass Ceil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4690034"/>
            <a:ext cx="2079582" cy="163039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omen staging a labor force comeback"/>
          <p:cNvPicPr>
            <a:picLocks noChangeAspect="1" noChangeArrowheads="1"/>
          </p:cNvPicPr>
          <p:nvPr/>
        </p:nvPicPr>
        <p:blipFill rotWithShape="1">
          <a:blip r:embed="rId5">
            <a:extLst>
              <a:ext uri="{28A0092B-C50C-407E-A947-70E740481C1C}">
                <a14:useLocalDpi xmlns:a14="http://schemas.microsoft.com/office/drawing/2010/main" val="0"/>
              </a:ext>
            </a:extLst>
          </a:blip>
          <a:srcRect l="5499" t="10264"/>
          <a:stretch/>
        </p:blipFill>
        <p:spPr bwMode="auto">
          <a:xfrm>
            <a:off x="6858000" y="4719210"/>
            <a:ext cx="2027566" cy="1654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2498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Women’s History Month</a:t>
            </a:r>
          </a:p>
        </p:txBody>
      </p:sp>
      <p:pic>
        <p:nvPicPr>
          <p:cNvPr id="3075"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1828800"/>
            <a:ext cx="2971800" cy="4457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4011283" y="4038600"/>
            <a:ext cx="4267200" cy="2339102"/>
          </a:xfrm>
          <a:prstGeom prst="rect">
            <a:avLst/>
          </a:prstGeom>
          <a:noFill/>
        </p:spPr>
        <p:txBody>
          <a:bodyPr wrap="square" rtlCol="0">
            <a:spAutoFit/>
          </a:bodyPr>
          <a:lstStyle/>
          <a:p>
            <a:pPr algn="ctr"/>
            <a:r>
              <a:rPr lang="en-US" b="1" dirty="0"/>
              <a:t>Kamala D. Harris</a:t>
            </a:r>
          </a:p>
          <a:p>
            <a:pPr algn="ctr"/>
            <a:r>
              <a:rPr lang="en-US" sz="1600" dirty="0"/>
              <a:t>First Female Vice President of the </a:t>
            </a:r>
          </a:p>
          <a:p>
            <a:pPr algn="ctr"/>
            <a:r>
              <a:rPr lang="en-US" sz="1600" dirty="0"/>
              <a:t>United States of </a:t>
            </a:r>
            <a:r>
              <a:rPr lang="en-US" sz="1600" dirty="0" smtClean="0"/>
              <a:t>America</a:t>
            </a:r>
          </a:p>
          <a:p>
            <a:pPr marL="285750" indent="-285750">
              <a:buFont typeface="Arial" panose="020B0604020202020204" pitchFamily="34" charset="0"/>
              <a:buChar char="•"/>
            </a:pPr>
            <a:endParaRPr lang="en-US" sz="1600" dirty="0"/>
          </a:p>
          <a:p>
            <a:pPr lvl="1"/>
            <a:r>
              <a:rPr lang="en-US" sz="1600" dirty="0" smtClean="0"/>
              <a:t>VP Harris </a:t>
            </a:r>
            <a:r>
              <a:rPr lang="en-US" sz="1600" dirty="0"/>
              <a:t>was born in Oakland, CA </a:t>
            </a:r>
            <a:endParaRPr lang="en-US" sz="1600" dirty="0" smtClean="0"/>
          </a:p>
          <a:p>
            <a:pPr lvl="1"/>
            <a:endParaRPr lang="en-US" sz="1600" dirty="0" smtClean="0"/>
          </a:p>
          <a:p>
            <a:pPr lvl="1"/>
            <a:r>
              <a:rPr lang="en-US" sz="1600" dirty="0" smtClean="0"/>
              <a:t>Served </a:t>
            </a:r>
            <a:r>
              <a:rPr lang="en-US" sz="1600" dirty="0"/>
              <a:t>as the </a:t>
            </a:r>
            <a:r>
              <a:rPr lang="en-US" sz="1600" dirty="0" smtClean="0"/>
              <a:t>AG </a:t>
            </a:r>
            <a:r>
              <a:rPr lang="en-US" sz="1600" dirty="0"/>
              <a:t>of </a:t>
            </a:r>
            <a:r>
              <a:rPr lang="en-US" sz="1600" dirty="0" smtClean="0"/>
              <a:t>CA from 2011-2017</a:t>
            </a:r>
          </a:p>
          <a:p>
            <a:pPr marL="742950" lvl="1" indent="-285750">
              <a:buFont typeface="Arial" panose="020B0604020202020204" pitchFamily="34" charset="0"/>
              <a:buChar char="•"/>
            </a:pPr>
            <a:endParaRPr lang="en-US" sz="1600" dirty="0" smtClean="0"/>
          </a:p>
          <a:p>
            <a:pPr lvl="1"/>
            <a:r>
              <a:rPr lang="en-US" sz="1600" dirty="0" smtClean="0"/>
              <a:t>Served as </a:t>
            </a:r>
            <a:r>
              <a:rPr lang="en-US" sz="1600" dirty="0"/>
              <a:t>US Senator </a:t>
            </a:r>
            <a:r>
              <a:rPr lang="en-US" sz="1600" dirty="0" smtClean="0"/>
              <a:t> </a:t>
            </a:r>
            <a:r>
              <a:rPr lang="en-US" sz="1600" dirty="0"/>
              <a:t>from </a:t>
            </a:r>
            <a:r>
              <a:rPr lang="en-US" sz="1600" dirty="0" smtClean="0"/>
              <a:t>2017-2021 </a:t>
            </a:r>
            <a:endParaRPr lang="en-US" sz="1600" dirty="0"/>
          </a:p>
        </p:txBody>
      </p:sp>
      <p:pic>
        <p:nvPicPr>
          <p:cNvPr id="3079" name="Picture 7" descr="Seal of the Vice President of the United States - Wikiped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2514600"/>
            <a:ext cx="1447800"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6050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Women in </a:t>
            </a:r>
            <a:r>
              <a:rPr lang="en-US" dirty="0" smtClean="0"/>
              <a:t>Agriculture</a:t>
            </a:r>
            <a:endParaRPr lang="en-US" dirty="0"/>
          </a:p>
        </p:txBody>
      </p:sp>
      <p:grpSp>
        <p:nvGrpSpPr>
          <p:cNvPr id="5" name="Group 4"/>
          <p:cNvGrpSpPr/>
          <p:nvPr/>
        </p:nvGrpSpPr>
        <p:grpSpPr>
          <a:xfrm>
            <a:off x="381000" y="2667000"/>
            <a:ext cx="8362341" cy="1779217"/>
            <a:chOff x="457200" y="2867787"/>
            <a:chExt cx="8362341" cy="1779217"/>
          </a:xfrm>
        </p:grpSpPr>
        <p:pic>
          <p:nvPicPr>
            <p:cNvPr id="1026" name="Picture 2" descr="Lorraine Walker of Eatwell Far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867787"/>
              <a:ext cx="2668826" cy="177921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oira Kuhn, Marin Roots Far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5893" y="2867787"/>
              <a:ext cx="2686441" cy="177921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andi and Sarah McGinnis, McGinnis Ranc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2880662"/>
              <a:ext cx="2647341" cy="1766341"/>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Rectangle 5"/>
          <p:cNvSpPr/>
          <p:nvPr/>
        </p:nvSpPr>
        <p:spPr>
          <a:xfrm>
            <a:off x="380999" y="4572000"/>
            <a:ext cx="8362341" cy="2031325"/>
          </a:xfrm>
          <a:prstGeom prst="rect">
            <a:avLst/>
          </a:prstGeom>
        </p:spPr>
        <p:txBody>
          <a:bodyPr wrap="square">
            <a:spAutoFit/>
          </a:bodyPr>
          <a:lstStyle/>
          <a:p>
            <a:pPr marL="285750" indent="-285750">
              <a:buClr>
                <a:schemeClr val="accent1">
                  <a:lumMod val="60000"/>
                  <a:lumOff val="40000"/>
                </a:schemeClr>
              </a:buClr>
              <a:buFont typeface="Arial" panose="020B0604020202020204" pitchFamily="34" charset="0"/>
              <a:buChar char="•"/>
            </a:pPr>
            <a:r>
              <a:rPr lang="en-US" dirty="0" smtClean="0"/>
              <a:t>According to the USDA Census of Agriculture, nearly 30% of American farms are principally operated by women.</a:t>
            </a:r>
          </a:p>
          <a:p>
            <a:pPr marL="285750" indent="-285750">
              <a:buClr>
                <a:schemeClr val="accent1">
                  <a:lumMod val="60000"/>
                  <a:lumOff val="40000"/>
                </a:schemeClr>
              </a:buClr>
              <a:buFont typeface="Arial" panose="020B0604020202020204" pitchFamily="34" charset="0"/>
              <a:buChar char="•"/>
            </a:pPr>
            <a:r>
              <a:rPr lang="en-US" dirty="0" smtClean="0"/>
              <a:t>President Biden nominated Dr. Jewel </a:t>
            </a:r>
            <a:r>
              <a:rPr lang="en-US" dirty="0" err="1" smtClean="0"/>
              <a:t>Bronaugh</a:t>
            </a:r>
            <a:r>
              <a:rPr lang="en-US" dirty="0" smtClean="0"/>
              <a:t> to serve as the U.S. Deputy Secretary of Agriculture. If confirmed, she would be the first African American woman to serve in the position.</a:t>
            </a:r>
          </a:p>
          <a:p>
            <a:pPr marL="285750" indent="-285750">
              <a:buClr>
                <a:schemeClr val="accent1">
                  <a:lumMod val="60000"/>
                  <a:lumOff val="40000"/>
                </a:schemeClr>
              </a:buClr>
              <a:buFont typeface="Arial" panose="020B0604020202020204" pitchFamily="34" charset="0"/>
              <a:buChar char="•"/>
            </a:pPr>
            <a:r>
              <a:rPr lang="en-US" dirty="0" smtClean="0"/>
              <a:t>Women currently head state departments of agriculture in 13 states.</a:t>
            </a:r>
          </a:p>
          <a:p>
            <a:pPr marL="285750" indent="-285750">
              <a:buClr>
                <a:schemeClr val="accent1">
                  <a:lumMod val="60000"/>
                  <a:lumOff val="40000"/>
                </a:schemeClr>
              </a:buClr>
              <a:buFont typeface="Arial" panose="020B0604020202020204" pitchFamily="34" charset="0"/>
              <a:buChar char="•"/>
            </a:pPr>
            <a:r>
              <a:rPr lang="en-US" dirty="0" smtClean="0"/>
              <a:t>15 women in California serve as county agricultural commissioners.</a:t>
            </a:r>
            <a:endParaRPr lang="en-US" dirty="0"/>
          </a:p>
        </p:txBody>
      </p:sp>
    </p:spTree>
    <p:extLst>
      <p:ext uri="{BB962C8B-B14F-4D97-AF65-F5344CB8AC3E}">
        <p14:creationId xmlns:p14="http://schemas.microsoft.com/office/powerpoint/2010/main" val="139484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Women in </a:t>
            </a:r>
            <a:r>
              <a:rPr lang="en-US" dirty="0" smtClean="0"/>
              <a:t>Agriculture</a:t>
            </a:r>
            <a:endParaRPr lang="en-US" dirty="0"/>
          </a:p>
        </p:txBody>
      </p:sp>
      <p:sp>
        <p:nvSpPr>
          <p:cNvPr id="6" name="Rectangle 5"/>
          <p:cNvSpPr/>
          <p:nvPr/>
        </p:nvSpPr>
        <p:spPr>
          <a:xfrm>
            <a:off x="380998" y="4876800"/>
            <a:ext cx="8362341" cy="1477328"/>
          </a:xfrm>
          <a:prstGeom prst="rect">
            <a:avLst/>
          </a:prstGeom>
        </p:spPr>
        <p:txBody>
          <a:bodyPr wrap="square">
            <a:spAutoFit/>
          </a:bodyPr>
          <a:lstStyle/>
          <a:p>
            <a:pPr marL="285750" indent="-285750">
              <a:buClr>
                <a:schemeClr val="accent1">
                  <a:lumMod val="60000"/>
                  <a:lumOff val="40000"/>
                </a:schemeClr>
              </a:buClr>
              <a:buFont typeface="Arial" panose="020B0604020202020204" pitchFamily="34" charset="0"/>
              <a:buChar char="•"/>
            </a:pPr>
            <a:r>
              <a:rPr lang="en-US" dirty="0" smtClean="0"/>
              <a:t>American </a:t>
            </a:r>
            <a:r>
              <a:rPr lang="en-US" dirty="0"/>
              <a:t>labor leader and civil rights </a:t>
            </a:r>
            <a:r>
              <a:rPr lang="en-US" dirty="0" smtClean="0"/>
              <a:t>activist</a:t>
            </a:r>
          </a:p>
          <a:p>
            <a:pPr marL="285750" indent="-285750">
              <a:buClr>
                <a:schemeClr val="accent1">
                  <a:lumMod val="60000"/>
                  <a:lumOff val="40000"/>
                </a:schemeClr>
              </a:buClr>
              <a:buFont typeface="Arial" panose="020B0604020202020204" pitchFamily="34" charset="0"/>
              <a:buChar char="•"/>
            </a:pPr>
            <a:r>
              <a:rPr lang="en-US" dirty="0" smtClean="0"/>
              <a:t>Co-founder (along with Cesar Chavez) of </a:t>
            </a:r>
            <a:r>
              <a:rPr lang="en-US" dirty="0"/>
              <a:t>the national Farmworkers Association, which later became the United Farm Workers (UFW</a:t>
            </a:r>
            <a:r>
              <a:rPr lang="en-US" dirty="0" smtClean="0"/>
              <a:t>) </a:t>
            </a:r>
          </a:p>
          <a:p>
            <a:pPr marL="285750" indent="-285750">
              <a:buClr>
                <a:schemeClr val="accent1">
                  <a:lumMod val="60000"/>
                  <a:lumOff val="40000"/>
                </a:schemeClr>
              </a:buClr>
              <a:buFont typeface="Arial" panose="020B0604020202020204" pitchFamily="34" charset="0"/>
              <a:buChar char="•"/>
            </a:pPr>
            <a:r>
              <a:rPr lang="en-US" dirty="0" smtClean="0"/>
              <a:t>Helped </a:t>
            </a:r>
            <a:r>
              <a:rPr lang="en-US" dirty="0"/>
              <a:t>organize the Delano Grape Strike in 1965 in CA and was the lead negotiator in the workers’ contract that was created after the </a:t>
            </a:r>
            <a:r>
              <a:rPr lang="en-US" dirty="0" smtClean="0"/>
              <a:t>strike</a:t>
            </a:r>
            <a:endParaRPr lang="en-US" dirty="0"/>
          </a:p>
        </p:txBody>
      </p:sp>
      <p:sp>
        <p:nvSpPr>
          <p:cNvPr id="4" name="TextBox 3"/>
          <p:cNvSpPr txBox="1"/>
          <p:nvPr/>
        </p:nvSpPr>
        <p:spPr>
          <a:xfrm>
            <a:off x="3880729" y="4343400"/>
            <a:ext cx="1681871" cy="369332"/>
          </a:xfrm>
          <a:prstGeom prst="rect">
            <a:avLst/>
          </a:prstGeom>
          <a:noFill/>
        </p:spPr>
        <p:txBody>
          <a:bodyPr wrap="none" rtlCol="0">
            <a:spAutoFit/>
          </a:bodyPr>
          <a:lstStyle/>
          <a:p>
            <a:r>
              <a:rPr lang="en-US" b="1" dirty="0" smtClean="0"/>
              <a:t>Dolores Huerta</a:t>
            </a:r>
            <a:endParaRPr lang="en-US" b="1" dirty="0"/>
          </a:p>
        </p:txBody>
      </p:sp>
      <p:pic>
        <p:nvPicPr>
          <p:cNvPr id="1029" name="Picture 5" descr="Dolores Huerta's Life of Indefatigable Resistanc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2133600"/>
            <a:ext cx="2969848" cy="2075227"/>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Dolores Huerta organizing marchers in Coachella CA in 196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2876" y="2133600"/>
            <a:ext cx="3689292" cy="2075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20784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Women in CA Ag Leadership</a:t>
            </a:r>
          </a:p>
        </p:txBody>
      </p:sp>
      <p:pic>
        <p:nvPicPr>
          <p:cNvPr id="2050"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355744" y="1752600"/>
            <a:ext cx="2565112" cy="3206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57200" y="5171426"/>
            <a:ext cx="2209800" cy="1169551"/>
          </a:xfrm>
          <a:prstGeom prst="rect">
            <a:avLst/>
          </a:prstGeom>
          <a:noFill/>
        </p:spPr>
        <p:txBody>
          <a:bodyPr wrap="square" rtlCol="0">
            <a:spAutoFit/>
          </a:bodyPr>
          <a:lstStyle/>
          <a:p>
            <a:pPr algn="ctr"/>
            <a:r>
              <a:rPr lang="en-US" sz="1400" b="1" dirty="0"/>
              <a:t>Karen Ross</a:t>
            </a:r>
          </a:p>
          <a:p>
            <a:pPr algn="ctr"/>
            <a:r>
              <a:rPr lang="en-US" sz="1400" dirty="0" smtClean="0"/>
              <a:t>Secretary </a:t>
            </a:r>
            <a:r>
              <a:rPr lang="en-US" sz="1400" dirty="0"/>
              <a:t>of the </a:t>
            </a:r>
            <a:endParaRPr lang="en-US" sz="1400" dirty="0" smtClean="0"/>
          </a:p>
          <a:p>
            <a:pPr algn="ctr"/>
            <a:r>
              <a:rPr lang="en-US" sz="1400" dirty="0" smtClean="0"/>
              <a:t>California </a:t>
            </a:r>
            <a:r>
              <a:rPr lang="en-US" sz="1400" dirty="0"/>
              <a:t>Department of Food </a:t>
            </a:r>
            <a:r>
              <a:rPr lang="en-US" sz="1400" dirty="0" smtClean="0"/>
              <a:t>and </a:t>
            </a:r>
            <a:r>
              <a:rPr lang="en-US" sz="1400" dirty="0"/>
              <a:t>Agriculture </a:t>
            </a:r>
            <a:endParaRPr lang="en-US" sz="1400" dirty="0" smtClean="0"/>
          </a:p>
          <a:p>
            <a:pPr algn="ctr"/>
            <a:r>
              <a:rPr lang="en-US" sz="1400" dirty="0" smtClean="0"/>
              <a:t> </a:t>
            </a:r>
            <a:endParaRPr lang="en-US" sz="1400" dirty="0"/>
          </a:p>
        </p:txBody>
      </p:sp>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29754" y="1752600"/>
            <a:ext cx="2584955" cy="3231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971800" y="5158592"/>
            <a:ext cx="3045299" cy="1169551"/>
          </a:xfrm>
          <a:prstGeom prst="rect">
            <a:avLst/>
          </a:prstGeom>
          <a:noFill/>
        </p:spPr>
        <p:txBody>
          <a:bodyPr wrap="square" rtlCol="0">
            <a:spAutoFit/>
          </a:bodyPr>
          <a:lstStyle/>
          <a:p>
            <a:pPr algn="ctr"/>
            <a:r>
              <a:rPr lang="en-US" sz="1400" b="1" dirty="0"/>
              <a:t>Ann </a:t>
            </a:r>
            <a:r>
              <a:rPr lang="en-US" sz="1400" b="1" dirty="0" err="1"/>
              <a:t>Veneman</a:t>
            </a:r>
            <a:endParaRPr lang="en-US" sz="1400" b="1" dirty="0"/>
          </a:p>
          <a:p>
            <a:pPr algn="ctr"/>
            <a:r>
              <a:rPr lang="en-US" sz="1400" dirty="0" smtClean="0"/>
              <a:t>California’s first </a:t>
            </a:r>
            <a:r>
              <a:rPr lang="en-US" sz="1400" dirty="0"/>
              <a:t>female Secretary of Agriculture </a:t>
            </a:r>
            <a:r>
              <a:rPr lang="en-US" sz="1400" dirty="0" smtClean="0"/>
              <a:t>AND </a:t>
            </a:r>
            <a:r>
              <a:rPr lang="en-US" sz="1400" dirty="0"/>
              <a:t>the </a:t>
            </a:r>
            <a:r>
              <a:rPr lang="en-US" sz="1400" dirty="0" smtClean="0"/>
              <a:t>first </a:t>
            </a:r>
            <a:r>
              <a:rPr lang="en-US" sz="1400" dirty="0"/>
              <a:t>(and only) female </a:t>
            </a:r>
            <a:r>
              <a:rPr lang="en-US" sz="1400" dirty="0" smtClean="0"/>
              <a:t>to serve  as</a:t>
            </a:r>
            <a:endParaRPr lang="en-US" sz="1400" dirty="0"/>
          </a:p>
          <a:p>
            <a:pPr algn="ctr"/>
            <a:r>
              <a:rPr lang="en-US" sz="1400" dirty="0" smtClean="0"/>
              <a:t>US Secretary </a:t>
            </a:r>
            <a:r>
              <a:rPr lang="en-US" sz="1400" dirty="0"/>
              <a:t>of </a:t>
            </a:r>
            <a:r>
              <a:rPr lang="en-US" sz="1400" dirty="0" smtClean="0"/>
              <a:t>Agriculture </a:t>
            </a:r>
            <a:endParaRPr lang="en-US" sz="1400" dirty="0"/>
          </a:p>
        </p:txBody>
      </p:sp>
      <p:pic>
        <p:nvPicPr>
          <p:cNvPr id="2053" name="Picture 5" descr="Face of the fair giving up job – Orange County Register"/>
          <p:cNvPicPr>
            <a:picLocks noChangeAspect="1" noChangeArrowheads="1"/>
          </p:cNvPicPr>
          <p:nvPr/>
        </p:nvPicPr>
        <p:blipFill rotWithShape="1">
          <a:blip r:embed="rId5">
            <a:extLst>
              <a:ext uri="{28A0092B-C50C-407E-A947-70E740481C1C}">
                <a14:useLocalDpi xmlns:a14="http://schemas.microsoft.com/office/drawing/2010/main" val="0"/>
              </a:ext>
            </a:extLst>
          </a:blip>
          <a:srcRect l="24828" t="4682" r="26080"/>
          <a:stretch/>
        </p:blipFill>
        <p:spPr bwMode="auto">
          <a:xfrm>
            <a:off x="6237055" y="1731033"/>
            <a:ext cx="2527223" cy="327432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349041" y="5201727"/>
            <a:ext cx="2286000" cy="954107"/>
          </a:xfrm>
          <a:prstGeom prst="rect">
            <a:avLst/>
          </a:prstGeom>
          <a:noFill/>
        </p:spPr>
        <p:txBody>
          <a:bodyPr wrap="square" rtlCol="0">
            <a:spAutoFit/>
          </a:bodyPr>
          <a:lstStyle/>
          <a:p>
            <a:pPr algn="ctr"/>
            <a:r>
              <a:rPr lang="en-US" sz="1400" b="1" dirty="0"/>
              <a:t>Becky Bailey-Findley</a:t>
            </a:r>
          </a:p>
          <a:p>
            <a:pPr algn="ctr"/>
            <a:r>
              <a:rPr lang="en-US" sz="1400" dirty="0"/>
              <a:t>Served as the first </a:t>
            </a:r>
            <a:r>
              <a:rPr lang="en-US" sz="1400" dirty="0" smtClean="0"/>
              <a:t>female CEO for the</a:t>
            </a:r>
            <a:endParaRPr lang="en-US" sz="1400" dirty="0"/>
          </a:p>
          <a:p>
            <a:pPr algn="ctr"/>
            <a:r>
              <a:rPr lang="en-US" sz="1400" dirty="0" smtClean="0"/>
              <a:t>OC </a:t>
            </a:r>
            <a:r>
              <a:rPr lang="en-US" sz="1400" dirty="0"/>
              <a:t>Fair &amp; Event Center </a:t>
            </a:r>
          </a:p>
        </p:txBody>
      </p:sp>
    </p:spTree>
    <p:extLst>
      <p:ext uri="{BB962C8B-B14F-4D97-AF65-F5344CB8AC3E}">
        <p14:creationId xmlns:p14="http://schemas.microsoft.com/office/powerpoint/2010/main" val="28221119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Women in CA Ag Leadership</a:t>
            </a:r>
          </a:p>
        </p:txBody>
      </p:sp>
      <p:sp>
        <p:nvSpPr>
          <p:cNvPr id="10" name="Content Placeholder 1"/>
          <p:cNvSpPr txBox="1">
            <a:spLocks/>
          </p:cNvSpPr>
          <p:nvPr/>
        </p:nvSpPr>
        <p:spPr>
          <a:xfrm>
            <a:off x="457199" y="1828800"/>
            <a:ext cx="8315319" cy="38862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r>
              <a:rPr lang="en-US" sz="1600" b="1" dirty="0"/>
              <a:t>50%</a:t>
            </a:r>
            <a:r>
              <a:rPr lang="en-US" sz="1600" dirty="0"/>
              <a:t> of CDFA’s staff is </a:t>
            </a:r>
            <a:r>
              <a:rPr lang="en-US" sz="1600" b="1" dirty="0"/>
              <a:t>female</a:t>
            </a:r>
          </a:p>
          <a:p>
            <a:r>
              <a:rPr lang="en-US" sz="1600" dirty="0" smtClean="0"/>
              <a:t>Nearly </a:t>
            </a:r>
            <a:r>
              <a:rPr lang="en-US" sz="1600" b="1" dirty="0"/>
              <a:t>half</a:t>
            </a:r>
            <a:r>
              <a:rPr lang="en-US" sz="1600" dirty="0"/>
              <a:t> of all FFA members are women, and females hold approximately </a:t>
            </a:r>
            <a:r>
              <a:rPr lang="en-US" sz="1600" b="1" dirty="0" smtClean="0"/>
              <a:t>50% </a:t>
            </a:r>
            <a:r>
              <a:rPr lang="en-US" sz="1600" dirty="0"/>
              <a:t>of state leadership </a:t>
            </a:r>
            <a:r>
              <a:rPr lang="en-US" sz="1600" dirty="0" smtClean="0"/>
              <a:t>positions</a:t>
            </a:r>
            <a:r>
              <a:rPr lang="en-US" sz="1600" dirty="0"/>
              <a:t> </a:t>
            </a:r>
            <a:endParaRPr lang="en-US" sz="1600" dirty="0" smtClean="0"/>
          </a:p>
          <a:p>
            <a:r>
              <a:rPr lang="en-US" sz="1600" dirty="0" smtClean="0"/>
              <a:t>Of the </a:t>
            </a:r>
            <a:r>
              <a:rPr lang="en-US" sz="1600" dirty="0"/>
              <a:t>76 California </a:t>
            </a:r>
            <a:r>
              <a:rPr lang="en-US" sz="1600" dirty="0" smtClean="0"/>
              <a:t>Fairs, 40%</a:t>
            </a:r>
            <a:r>
              <a:rPr lang="en-US" sz="1600" dirty="0"/>
              <a:t> are led by </a:t>
            </a:r>
            <a:r>
              <a:rPr lang="en-US" sz="1600" b="1" dirty="0"/>
              <a:t>female</a:t>
            </a:r>
            <a:r>
              <a:rPr lang="en-US" sz="1600" dirty="0"/>
              <a:t> CEO/General Managers</a:t>
            </a:r>
            <a:endParaRPr lang="en-US" sz="1600" dirty="0" smtClean="0"/>
          </a:p>
          <a:p>
            <a:r>
              <a:rPr lang="en-US" sz="1600" dirty="0" smtClean="0"/>
              <a:t>In OC 70% of the Ag Teachers for Future Farmers of America (FFA Programs) are </a:t>
            </a:r>
            <a:r>
              <a:rPr lang="en-US" sz="1600" b="1" dirty="0" smtClean="0"/>
              <a:t>women</a:t>
            </a:r>
            <a:endParaRPr lang="en-US" sz="1600" dirty="0" smtClean="0"/>
          </a:p>
          <a:p>
            <a:r>
              <a:rPr lang="en-US" sz="1600" b="1" dirty="0" smtClean="0"/>
              <a:t>4</a:t>
            </a:r>
            <a:r>
              <a:rPr lang="en-US" sz="1600" dirty="0" smtClean="0"/>
              <a:t> </a:t>
            </a:r>
            <a:r>
              <a:rPr lang="en-US" sz="1600" dirty="0"/>
              <a:t>out of 8 </a:t>
            </a:r>
            <a:r>
              <a:rPr lang="en-US" sz="1600" dirty="0" smtClean="0"/>
              <a:t>(50%) of OC Fair </a:t>
            </a:r>
            <a:r>
              <a:rPr lang="en-US" sz="1600" dirty="0"/>
              <a:t>Board Members are </a:t>
            </a:r>
            <a:r>
              <a:rPr lang="en-US" sz="1600" b="1" dirty="0" smtClean="0"/>
              <a:t>female</a:t>
            </a:r>
            <a:endParaRPr lang="en-US" sz="1600" dirty="0"/>
          </a:p>
          <a:p>
            <a:r>
              <a:rPr lang="en-US" sz="1600" b="1" dirty="0" smtClean="0"/>
              <a:t>48</a:t>
            </a:r>
            <a:r>
              <a:rPr lang="en-US" sz="1600" b="1" dirty="0"/>
              <a:t>%</a:t>
            </a:r>
            <a:r>
              <a:rPr lang="en-US" sz="1600" dirty="0"/>
              <a:t> of </a:t>
            </a:r>
            <a:r>
              <a:rPr lang="en-US" sz="1600" dirty="0" smtClean="0"/>
              <a:t>OCFEC’s </a:t>
            </a:r>
            <a:r>
              <a:rPr lang="en-US" sz="1600" dirty="0"/>
              <a:t>Civil Service staff are </a:t>
            </a:r>
            <a:r>
              <a:rPr lang="en-US" sz="1600" b="1" dirty="0" smtClean="0"/>
              <a:t>female</a:t>
            </a:r>
            <a:r>
              <a:rPr lang="en-US" sz="1600" dirty="0" smtClean="0"/>
              <a:t>.  </a:t>
            </a:r>
            <a:r>
              <a:rPr lang="en-US" sz="1600" b="1" dirty="0" smtClean="0"/>
              <a:t>50</a:t>
            </a:r>
            <a:r>
              <a:rPr lang="en-US" sz="1600" b="1" dirty="0"/>
              <a:t>%</a:t>
            </a:r>
            <a:r>
              <a:rPr lang="en-US" sz="1600" dirty="0"/>
              <a:t> </a:t>
            </a:r>
            <a:r>
              <a:rPr lang="en-US" sz="1600" dirty="0" smtClean="0"/>
              <a:t>are in </a:t>
            </a:r>
            <a:r>
              <a:rPr lang="en-US" sz="1600" dirty="0"/>
              <a:t>management </a:t>
            </a:r>
            <a:r>
              <a:rPr lang="en-US" sz="1600" dirty="0" smtClean="0"/>
              <a:t>positions, including Michele Richards, current CEO</a:t>
            </a:r>
            <a:endParaRPr lang="en-US" sz="1600" dirty="0"/>
          </a:p>
          <a:p>
            <a:pPr marL="0" indent="0">
              <a:buNone/>
            </a:pPr>
            <a:endParaRPr lang="en-US" sz="1600" dirty="0"/>
          </a:p>
        </p:txBody>
      </p:sp>
      <p:grpSp>
        <p:nvGrpSpPr>
          <p:cNvPr id="12" name="Group 11"/>
          <p:cNvGrpSpPr/>
          <p:nvPr/>
        </p:nvGrpSpPr>
        <p:grpSpPr>
          <a:xfrm>
            <a:off x="304800" y="4369589"/>
            <a:ext cx="8440504" cy="2235013"/>
            <a:chOff x="304800" y="4369589"/>
            <a:chExt cx="8440504" cy="2235013"/>
          </a:xfrm>
        </p:grpSpPr>
        <p:grpSp>
          <p:nvGrpSpPr>
            <p:cNvPr id="11" name="Group 10"/>
            <p:cNvGrpSpPr/>
            <p:nvPr/>
          </p:nvGrpSpPr>
          <p:grpSpPr>
            <a:xfrm>
              <a:off x="7068904" y="4369589"/>
              <a:ext cx="1676400" cy="2235013"/>
              <a:chOff x="7068904" y="4369589"/>
              <a:chExt cx="1676400" cy="2235013"/>
            </a:xfrm>
          </p:grpSpPr>
          <p:sp>
            <p:nvSpPr>
              <p:cNvPr id="4" name="TextBox 3"/>
              <p:cNvSpPr txBox="1"/>
              <p:nvPr/>
            </p:nvSpPr>
            <p:spPr>
              <a:xfrm>
                <a:off x="7068904" y="5958271"/>
                <a:ext cx="1676400" cy="646331"/>
              </a:xfrm>
              <a:prstGeom prst="rect">
                <a:avLst/>
              </a:prstGeom>
              <a:noFill/>
            </p:spPr>
            <p:txBody>
              <a:bodyPr wrap="square" rtlCol="0">
                <a:spAutoFit/>
              </a:bodyPr>
              <a:lstStyle/>
              <a:p>
                <a:pPr algn="ctr"/>
                <a:r>
                  <a:rPr lang="en-US" sz="1200" b="1" dirty="0" smtClean="0"/>
                  <a:t>Michele Richards</a:t>
                </a:r>
                <a:endParaRPr lang="en-US" sz="1200" b="1" dirty="0"/>
              </a:p>
              <a:p>
                <a:pPr algn="ctr"/>
                <a:r>
                  <a:rPr lang="en-US" sz="1200" dirty="0" smtClean="0"/>
                  <a:t>OC Fair &amp; Event Center CEO</a:t>
                </a:r>
                <a:endParaRPr lang="en-US" sz="1200" dirty="0"/>
              </a:p>
            </p:txBody>
          </p:sp>
          <p:pic>
            <p:nvPicPr>
              <p:cNvPr id="1026" name="Picture 2" descr="https://s3.us-west-1.amazonaws.com/ocfair.com/wp-content/uploads/2020/02/10122249/michelerichards_web.jpg"/>
              <p:cNvPicPr>
                <a:picLocks noChangeAspect="1" noChangeArrowheads="1"/>
              </p:cNvPicPr>
              <p:nvPr/>
            </p:nvPicPr>
            <p:blipFill rotWithShape="1">
              <a:blip r:embed="rId3">
                <a:extLst>
                  <a:ext uri="{28A0092B-C50C-407E-A947-70E740481C1C}">
                    <a14:useLocalDpi xmlns:a14="http://schemas.microsoft.com/office/drawing/2010/main" val="0"/>
                  </a:ext>
                </a:extLst>
              </a:blip>
              <a:srcRect l="5633" r="4883"/>
              <a:stretch/>
            </p:blipFill>
            <p:spPr bwMode="auto">
              <a:xfrm>
                <a:off x="7311922" y="4369589"/>
                <a:ext cx="1177465" cy="154273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304800" y="4369589"/>
              <a:ext cx="1941252" cy="2235013"/>
              <a:chOff x="2030083" y="4377862"/>
              <a:chExt cx="1941252" cy="2235013"/>
            </a:xfrm>
          </p:grpSpPr>
          <p:pic>
            <p:nvPicPr>
              <p:cNvPr id="1028" name="Picture 4" descr="https://s3.us-west-1.amazonaws.com/ocfair.com/wp-content/uploads/2019/08/27102938/232.OCFairBoard2019-MG.jpg.-scaled.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9347"/>
              <a:stretch/>
            </p:blipFill>
            <p:spPr bwMode="auto">
              <a:xfrm>
                <a:off x="2362200" y="4377862"/>
                <a:ext cx="1127186" cy="154273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2030083" y="5966544"/>
                <a:ext cx="1941252" cy="646331"/>
              </a:xfrm>
              <a:prstGeom prst="rect">
                <a:avLst/>
              </a:prstGeom>
              <a:noFill/>
            </p:spPr>
            <p:txBody>
              <a:bodyPr wrap="square" rtlCol="0">
                <a:spAutoFit/>
              </a:bodyPr>
              <a:lstStyle/>
              <a:p>
                <a:pPr algn="ctr"/>
                <a:r>
                  <a:rPr lang="en-US" sz="1200" b="1" dirty="0"/>
                  <a:t>Natalie </a:t>
                </a:r>
                <a:r>
                  <a:rPr lang="en-US" sz="1200" b="1" dirty="0" err="1" smtClean="0"/>
                  <a:t>Rubalcava</a:t>
                </a:r>
                <a:r>
                  <a:rPr lang="en-US" sz="1200" b="1" dirty="0" smtClean="0"/>
                  <a:t>-Garcia</a:t>
                </a:r>
              </a:p>
              <a:p>
                <a:pPr algn="ctr"/>
                <a:r>
                  <a:rPr lang="en-US" sz="1200" b="1" dirty="0" smtClean="0"/>
                  <a:t>Board Chair</a:t>
                </a:r>
              </a:p>
              <a:p>
                <a:pPr algn="ctr"/>
                <a:r>
                  <a:rPr lang="en-US" sz="1200" dirty="0" smtClean="0"/>
                  <a:t>Member since 2018</a:t>
                </a:r>
                <a:endParaRPr lang="en-US" sz="1200" dirty="0"/>
              </a:p>
            </p:txBody>
          </p:sp>
        </p:grpSp>
        <p:grpSp>
          <p:nvGrpSpPr>
            <p:cNvPr id="9" name="Group 8"/>
            <p:cNvGrpSpPr/>
            <p:nvPr/>
          </p:nvGrpSpPr>
          <p:grpSpPr>
            <a:xfrm>
              <a:off x="5444091" y="4388494"/>
              <a:ext cx="1676400" cy="2058621"/>
              <a:chOff x="5444091" y="4388494"/>
              <a:chExt cx="1676400" cy="2058621"/>
            </a:xfrm>
          </p:grpSpPr>
          <p:pic>
            <p:nvPicPr>
              <p:cNvPr id="1034" name="Picture 10" descr="https://s3.us-west-1.amazonaws.com/ocfair.com/wp-content/uploads/2020/01/27113247/DSC_5943aweb.jpg"/>
              <p:cNvPicPr>
                <a:picLocks noChangeAspect="1" noChangeArrowheads="1"/>
              </p:cNvPicPr>
              <p:nvPr/>
            </p:nvPicPr>
            <p:blipFill rotWithShape="1">
              <a:blip r:embed="rId5">
                <a:extLst>
                  <a:ext uri="{28A0092B-C50C-407E-A947-70E740481C1C}">
                    <a14:useLocalDpi xmlns:a14="http://schemas.microsoft.com/office/drawing/2010/main" val="0"/>
                  </a:ext>
                </a:extLst>
              </a:blip>
              <a:srcRect t="4182" b="2968"/>
              <a:stretch/>
            </p:blipFill>
            <p:spPr bwMode="auto">
              <a:xfrm>
                <a:off x="5719243" y="4388494"/>
                <a:ext cx="1091435" cy="1527161"/>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5444091" y="5985450"/>
                <a:ext cx="1676400" cy="461665"/>
              </a:xfrm>
              <a:prstGeom prst="rect">
                <a:avLst/>
              </a:prstGeom>
              <a:noFill/>
            </p:spPr>
            <p:txBody>
              <a:bodyPr wrap="square" rtlCol="0">
                <a:spAutoFit/>
              </a:bodyPr>
              <a:lstStyle/>
              <a:p>
                <a:pPr algn="ctr"/>
                <a:r>
                  <a:rPr lang="en-US" sz="1200" b="1" dirty="0"/>
                  <a:t>Sandra Cervantes</a:t>
                </a:r>
              </a:p>
              <a:p>
                <a:pPr algn="ctr"/>
                <a:r>
                  <a:rPr lang="en-US" sz="1200" dirty="0" smtClean="0"/>
                  <a:t>Member </a:t>
                </a:r>
                <a:r>
                  <a:rPr lang="en-US" sz="1200" dirty="0"/>
                  <a:t>since 2014</a:t>
                </a:r>
              </a:p>
            </p:txBody>
          </p:sp>
        </p:grpSp>
        <p:grpSp>
          <p:nvGrpSpPr>
            <p:cNvPr id="7" name="Group 6"/>
            <p:cNvGrpSpPr/>
            <p:nvPr/>
          </p:nvGrpSpPr>
          <p:grpSpPr>
            <a:xfrm>
              <a:off x="3819278" y="4388495"/>
              <a:ext cx="1676400" cy="2051675"/>
              <a:chOff x="5535907" y="4376534"/>
              <a:chExt cx="1676400" cy="2051675"/>
            </a:xfrm>
          </p:grpSpPr>
          <p:pic>
            <p:nvPicPr>
              <p:cNvPr id="1032" name="Picture 8" descr="Barbara Bagneri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34330" y="4376534"/>
                <a:ext cx="1079555" cy="1527161"/>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5535907" y="5966544"/>
                <a:ext cx="1676400" cy="461665"/>
              </a:xfrm>
              <a:prstGeom prst="rect">
                <a:avLst/>
              </a:prstGeom>
              <a:noFill/>
            </p:spPr>
            <p:txBody>
              <a:bodyPr wrap="square" rtlCol="0">
                <a:spAutoFit/>
              </a:bodyPr>
              <a:lstStyle/>
              <a:p>
                <a:pPr algn="ctr"/>
                <a:r>
                  <a:rPr lang="en-US" sz="1200" b="1" dirty="0"/>
                  <a:t>Barbara </a:t>
                </a:r>
                <a:r>
                  <a:rPr lang="en-US" sz="1200" b="1" dirty="0" err="1"/>
                  <a:t>Bagneris</a:t>
                </a:r>
                <a:endParaRPr lang="en-US" sz="1200" b="1" dirty="0"/>
              </a:p>
              <a:p>
                <a:pPr algn="ctr"/>
                <a:r>
                  <a:rPr lang="en-US" sz="1200" dirty="0" smtClean="0"/>
                  <a:t>Member </a:t>
                </a:r>
                <a:r>
                  <a:rPr lang="en-US" sz="1200" dirty="0"/>
                  <a:t>since 2014</a:t>
                </a:r>
              </a:p>
            </p:txBody>
          </p:sp>
        </p:grpSp>
        <p:grpSp>
          <p:nvGrpSpPr>
            <p:cNvPr id="6" name="Group 5"/>
            <p:cNvGrpSpPr/>
            <p:nvPr/>
          </p:nvGrpSpPr>
          <p:grpSpPr>
            <a:xfrm>
              <a:off x="2194465" y="4388495"/>
              <a:ext cx="1676400" cy="2046753"/>
              <a:chOff x="3869528" y="4381456"/>
              <a:chExt cx="1676400" cy="2046753"/>
            </a:xfrm>
          </p:grpSpPr>
          <p:pic>
            <p:nvPicPr>
              <p:cNvPr id="1030" name="Picture 6" descr="Ashleigh Aitken"/>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4608"/>
              <a:stretch/>
            </p:blipFill>
            <p:spPr bwMode="auto">
              <a:xfrm>
                <a:off x="4157658" y="4381456"/>
                <a:ext cx="1100141" cy="1535544"/>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3869528" y="5966544"/>
                <a:ext cx="1676400" cy="461665"/>
              </a:xfrm>
              <a:prstGeom prst="rect">
                <a:avLst/>
              </a:prstGeom>
              <a:noFill/>
            </p:spPr>
            <p:txBody>
              <a:bodyPr wrap="square" rtlCol="0">
                <a:spAutoFit/>
              </a:bodyPr>
              <a:lstStyle/>
              <a:p>
                <a:pPr algn="ctr"/>
                <a:r>
                  <a:rPr lang="en-US" sz="1200" b="1" dirty="0"/>
                  <a:t>Ashleigh Aitken</a:t>
                </a:r>
              </a:p>
              <a:p>
                <a:pPr algn="ctr"/>
                <a:r>
                  <a:rPr lang="en-US" sz="1200" dirty="0" smtClean="0"/>
                  <a:t>Member </a:t>
                </a:r>
                <a:r>
                  <a:rPr lang="en-US" sz="1200" dirty="0"/>
                  <a:t>since 2012</a:t>
                </a:r>
              </a:p>
            </p:txBody>
          </p:sp>
        </p:grpSp>
      </p:grpSp>
    </p:spTree>
    <p:extLst>
      <p:ext uri="{BB962C8B-B14F-4D97-AF65-F5344CB8AC3E}">
        <p14:creationId xmlns:p14="http://schemas.microsoft.com/office/powerpoint/2010/main" val="26464211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Women at the OC Fair</a:t>
            </a:r>
            <a:endParaRPr lang="en-US" dirty="0"/>
          </a:p>
        </p:txBody>
      </p:sp>
      <p:sp>
        <p:nvSpPr>
          <p:cNvPr id="11" name="Content Placeholder 1"/>
          <p:cNvSpPr txBox="1">
            <a:spLocks/>
          </p:cNvSpPr>
          <p:nvPr/>
        </p:nvSpPr>
        <p:spPr>
          <a:xfrm>
            <a:off x="381000" y="1981200"/>
            <a:ext cx="8458200" cy="3200400"/>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r>
              <a:rPr lang="en-US" sz="1600" dirty="0"/>
              <a:t>B</a:t>
            </a:r>
            <a:r>
              <a:rPr lang="en-US" sz="1600" dirty="0" smtClean="0"/>
              <a:t>y </a:t>
            </a:r>
            <a:r>
              <a:rPr lang="en-US" sz="1600" dirty="0"/>
              <a:t>the early </a:t>
            </a:r>
            <a:r>
              <a:rPr lang="en-US" sz="1600" dirty="0" smtClean="0"/>
              <a:t>1900’s </a:t>
            </a:r>
            <a:r>
              <a:rPr lang="en-US" sz="1600" dirty="0"/>
              <a:t> </a:t>
            </a:r>
            <a:r>
              <a:rPr lang="en-US" sz="1600" dirty="0" smtClean="0"/>
              <a:t>in an effort to promote participation by </a:t>
            </a:r>
            <a:r>
              <a:rPr lang="en-US" sz="1600" b="1" dirty="0" smtClean="0"/>
              <a:t>Women,</a:t>
            </a:r>
            <a:r>
              <a:rPr lang="en-US" sz="1600" dirty="0" smtClean="0"/>
              <a:t> domestic entries offering </a:t>
            </a:r>
            <a:r>
              <a:rPr lang="en-US" sz="1600" dirty="0"/>
              <a:t>premiums (cash prizes) </a:t>
            </a:r>
            <a:r>
              <a:rPr lang="en-US" sz="1600" dirty="0" smtClean="0"/>
              <a:t>and the presentation of an </a:t>
            </a:r>
            <a:r>
              <a:rPr lang="en-US" sz="1600" dirty="0"/>
              <a:t>annual </a:t>
            </a:r>
            <a:r>
              <a:rPr lang="en-US" sz="1600" dirty="0" smtClean="0"/>
              <a:t>ball were introduced</a:t>
            </a:r>
          </a:p>
          <a:p>
            <a:pPr marL="0" indent="0">
              <a:buNone/>
            </a:pPr>
            <a:endParaRPr lang="en-US" sz="1200" dirty="0" smtClean="0"/>
          </a:p>
          <a:p>
            <a:pPr>
              <a:spcBef>
                <a:spcPts val="0"/>
              </a:spcBef>
            </a:pPr>
            <a:r>
              <a:rPr lang="en-US" sz="1600" dirty="0" smtClean="0"/>
              <a:t>In 1907, the very first carnival queen, Ms. Ethel Chapman, was</a:t>
            </a:r>
          </a:p>
          <a:p>
            <a:pPr marL="0" indent="0">
              <a:spcBef>
                <a:spcPts val="0"/>
              </a:spcBef>
              <a:buNone/>
            </a:pPr>
            <a:r>
              <a:rPr lang="en-US" sz="1600" dirty="0" smtClean="0"/>
              <a:t>      crowned.  The tradition of having a fair queen became an annual</a:t>
            </a:r>
          </a:p>
          <a:p>
            <a:pPr marL="0" indent="0">
              <a:spcBef>
                <a:spcPts val="0"/>
              </a:spcBef>
              <a:buNone/>
            </a:pPr>
            <a:r>
              <a:rPr lang="en-US" sz="1600" dirty="0" smtClean="0"/>
              <a:t>       event until 1983</a:t>
            </a:r>
          </a:p>
          <a:p>
            <a:pPr marL="0" indent="0">
              <a:buNone/>
            </a:pPr>
            <a:endParaRPr lang="en-US" sz="1200" dirty="0" smtClean="0"/>
          </a:p>
          <a:p>
            <a:r>
              <a:rPr lang="en-US" sz="1600" dirty="0" smtClean="0"/>
              <a:t>In a guest survey conducted at the OC Fair in 2019, attendee profile</a:t>
            </a:r>
          </a:p>
          <a:p>
            <a:pPr marL="0" indent="0">
              <a:buNone/>
            </a:pPr>
            <a:r>
              <a:rPr lang="en-US" sz="1600" dirty="0" smtClean="0"/>
              <a:t>        was </a:t>
            </a:r>
            <a:r>
              <a:rPr lang="en-US" sz="1600" b="1" dirty="0" smtClean="0"/>
              <a:t>59% female</a:t>
            </a:r>
            <a:endParaRPr lang="en-US" sz="1600" dirty="0" smtClean="0"/>
          </a:p>
          <a:p>
            <a:pPr marL="0" indent="0">
              <a:buNone/>
            </a:pPr>
            <a:endParaRPr lang="en-US" sz="1200" dirty="0" smtClean="0"/>
          </a:p>
          <a:p>
            <a:r>
              <a:rPr lang="en-US" sz="1600" dirty="0" smtClean="0"/>
              <a:t>In 2019, approximately </a:t>
            </a:r>
            <a:r>
              <a:rPr lang="en-US" sz="1600" b="1" dirty="0" smtClean="0"/>
              <a:t>59%</a:t>
            </a:r>
            <a:r>
              <a:rPr lang="en-US" sz="1600" dirty="0" smtClean="0"/>
              <a:t> of all adult exhibitors were </a:t>
            </a:r>
            <a:r>
              <a:rPr lang="en-US" sz="1600" b="1" dirty="0" smtClean="0"/>
              <a:t>female</a:t>
            </a:r>
            <a:endParaRPr lang="en-US" sz="1600" dirty="0" smtClean="0"/>
          </a:p>
          <a:p>
            <a:endParaRPr lang="en-US" sz="1600" dirty="0" smtClean="0"/>
          </a:p>
          <a:p>
            <a:endParaRPr lang="en-US" sz="1600" dirty="0"/>
          </a:p>
          <a:p>
            <a:endParaRPr lang="en-US" sz="1600" dirty="0" smtClean="0"/>
          </a:p>
          <a:p>
            <a:pPr marL="0" indent="0">
              <a:buNone/>
            </a:pPr>
            <a:endParaRPr lang="en-US" sz="1600" dirty="0"/>
          </a:p>
        </p:txBody>
      </p:sp>
      <p:pic>
        <p:nvPicPr>
          <p:cNvPr id="1026" name="Picture 2" descr="1905's queen with her cou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8224" y="2842248"/>
            <a:ext cx="2085380" cy="14783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inner, winner: It's a blue ribbon day for many at OC Fair's competitions – Orange  County Regis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125" t="6107" r="11615" b="6995"/>
          <a:stretch/>
        </p:blipFill>
        <p:spPr bwMode="auto">
          <a:xfrm>
            <a:off x="457200" y="5132382"/>
            <a:ext cx="2186867" cy="15063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inner, winner: It's a blue ribbon day for many at OC Fair's competitions – Orange  County Registe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5445" b="27173"/>
          <a:stretch/>
        </p:blipFill>
        <p:spPr bwMode="auto">
          <a:xfrm>
            <a:off x="7086598" y="4915888"/>
            <a:ext cx="1528633" cy="183079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ist of local O.C. Fair winners – Orange County Register"/>
          <p:cNvPicPr>
            <a:picLocks noChangeAspect="1" noChangeArrowheads="1"/>
          </p:cNvPicPr>
          <p:nvPr/>
        </p:nvPicPr>
        <p:blipFill rotWithShape="1">
          <a:blip r:embed="rId6">
            <a:extLst>
              <a:ext uri="{28A0092B-C50C-407E-A947-70E740481C1C}">
                <a14:useLocalDpi xmlns:a14="http://schemas.microsoft.com/office/drawing/2010/main" val="0"/>
              </a:ext>
            </a:extLst>
          </a:blip>
          <a:srcRect l="11557" t="4102" r="16637"/>
          <a:stretch/>
        </p:blipFill>
        <p:spPr bwMode="auto">
          <a:xfrm>
            <a:off x="2890568" y="5083846"/>
            <a:ext cx="1752600" cy="1554842"/>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0066" t="3630" r="12091" b="5427"/>
          <a:stretch/>
        </p:blipFill>
        <p:spPr bwMode="auto">
          <a:xfrm>
            <a:off x="4876800" y="5083846"/>
            <a:ext cx="1981200" cy="16532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75027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264304"/>
            <a:ext cx="5486400" cy="3450696"/>
          </a:xfrm>
        </p:spPr>
        <p:txBody>
          <a:bodyPr>
            <a:noAutofit/>
          </a:bodyPr>
          <a:lstStyle/>
          <a:p>
            <a:r>
              <a:rPr lang="en-US" sz="2000" dirty="0" smtClean="0"/>
              <a:t>Approx. </a:t>
            </a:r>
            <a:r>
              <a:rPr lang="en-US" sz="2000" dirty="0"/>
              <a:t>350,000 American women joined the military during World </a:t>
            </a:r>
            <a:r>
              <a:rPr lang="en-US" sz="2000" dirty="0" smtClean="0"/>
              <a:t>War II</a:t>
            </a:r>
            <a:endParaRPr lang="en-US" sz="2000" dirty="0"/>
          </a:p>
          <a:p>
            <a:r>
              <a:rPr lang="en-US" sz="2000" dirty="0"/>
              <a:t>During the war, </a:t>
            </a:r>
            <a:r>
              <a:rPr lang="en-US" sz="2000" dirty="0" smtClean="0"/>
              <a:t>OC Fairgrounds </a:t>
            </a:r>
            <a:r>
              <a:rPr lang="en-US" sz="2000" dirty="0"/>
              <a:t>was the site of </a:t>
            </a:r>
            <a:r>
              <a:rPr lang="en-US" sz="2000" dirty="0" smtClean="0"/>
              <a:t>SAAAB, </a:t>
            </a:r>
            <a:r>
              <a:rPr lang="en-US" sz="2000" dirty="0"/>
              <a:t>a preflight training center for pilots, navigators </a:t>
            </a:r>
            <a:r>
              <a:rPr lang="en-US" sz="2000" dirty="0" smtClean="0"/>
              <a:t>&amp; bombardiers</a:t>
            </a:r>
            <a:endParaRPr lang="en-US" sz="2000" dirty="0"/>
          </a:p>
          <a:p>
            <a:r>
              <a:rPr lang="en-US" sz="2000" dirty="0"/>
              <a:t>A unit of the Women’s Army Corps, WAC, was assigned to the SAAAB. WAC troops performed a variety of jobs such as nurses, mechanics, truck drivers, clerical staff &amp;</a:t>
            </a:r>
            <a:r>
              <a:rPr lang="en-US" sz="2000" dirty="0" smtClean="0"/>
              <a:t> more </a:t>
            </a:r>
            <a:endParaRPr lang="en-US" sz="20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a:r>
            <a:br>
              <a:rPr lang="en-US" dirty="0"/>
            </a:br>
            <a:r>
              <a:rPr lang="en-US" dirty="0"/>
              <a:t>There commanding officer was Capt. Elizabeth A. Yancey.</a:t>
            </a:r>
          </a:p>
        </p:txBody>
      </p:sp>
      <p:sp>
        <p:nvSpPr>
          <p:cNvPr id="3" name="Title 2"/>
          <p:cNvSpPr>
            <a:spLocks noGrp="1"/>
          </p:cNvSpPr>
          <p:nvPr>
            <p:ph type="title"/>
          </p:nvPr>
        </p:nvSpPr>
        <p:spPr/>
        <p:txBody>
          <a:bodyPr/>
          <a:lstStyle/>
          <a:p>
            <a:r>
              <a:rPr lang="en-US" dirty="0"/>
              <a:t>Women in OC Military History</a:t>
            </a:r>
          </a:p>
        </p:txBody>
      </p:sp>
      <p:pic>
        <p:nvPicPr>
          <p:cNvPr id="5" name="Picture 4">
            <a:extLst>
              <a:ext uri="{FF2B5EF4-FFF2-40B4-BE49-F238E27FC236}">
                <a16:creationId xmlns="" xmlns:a16="http://schemas.microsoft.com/office/drawing/2014/main" id="{F71E0444-DE78-4DA6-8FB8-C3B0F82CC4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7400" y="2209800"/>
            <a:ext cx="2819400" cy="4105923"/>
          </a:xfrm>
          <a:prstGeom prst="rect">
            <a:avLst/>
          </a:prstGeom>
        </p:spPr>
      </p:pic>
    </p:spTree>
    <p:extLst>
      <p:ext uri="{BB962C8B-B14F-4D97-AF65-F5344CB8AC3E}">
        <p14:creationId xmlns:p14="http://schemas.microsoft.com/office/powerpoint/2010/main" val="3555665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CAB79CFB-95C7-4407-BF25-E92CC4541E63}"/>
              </a:ext>
            </a:extLst>
          </p:cNvPr>
          <p:cNvSpPr>
            <a:spLocks noGrp="1"/>
          </p:cNvSpPr>
          <p:nvPr>
            <p:ph idx="1"/>
          </p:nvPr>
        </p:nvSpPr>
        <p:spPr>
          <a:xfrm>
            <a:off x="876300" y="2286000"/>
            <a:ext cx="4114800" cy="4081272"/>
          </a:xfrm>
        </p:spPr>
        <p:txBody>
          <a:bodyPr>
            <a:normAutofit lnSpcReduction="10000"/>
          </a:bodyPr>
          <a:lstStyle/>
          <a:p>
            <a:r>
              <a:rPr lang="en-US" sz="2000" dirty="0">
                <a:latin typeface="Candara" panose="020E0502030303020204" pitchFamily="34" charset="0"/>
              </a:rPr>
              <a:t>Women who served in the Army Nurse Corps played a critical role in caring for injured troops during World </a:t>
            </a:r>
            <a:r>
              <a:rPr lang="en-US" sz="2000" dirty="0" smtClean="0">
                <a:latin typeface="Candara" panose="020E0502030303020204" pitchFamily="34" charset="0"/>
              </a:rPr>
              <a:t>War II</a:t>
            </a:r>
            <a:r>
              <a:rPr lang="en-US" sz="2000" dirty="0">
                <a:latin typeface="Candara" panose="020E0502030303020204" pitchFamily="34" charset="0"/>
              </a:rPr>
              <a:t>. They often served in combat zones and tended to the injured during air </a:t>
            </a:r>
            <a:r>
              <a:rPr lang="en-US" sz="2000" dirty="0" smtClean="0">
                <a:latin typeface="Candara" panose="020E0502030303020204" pitchFamily="34" charset="0"/>
              </a:rPr>
              <a:t>transport</a:t>
            </a:r>
          </a:p>
          <a:p>
            <a:endParaRPr lang="en-US" sz="2000" dirty="0">
              <a:latin typeface="Candara" panose="020E0502030303020204" pitchFamily="34" charset="0"/>
            </a:endParaRPr>
          </a:p>
          <a:p>
            <a:r>
              <a:rPr lang="en-US" sz="2000" dirty="0">
                <a:latin typeface="Candara" panose="020E0502030303020204" pitchFamily="34" charset="0"/>
              </a:rPr>
              <a:t>One such flight nurse, Jane Weller from Huntington Beach, served in the South Pacific during </a:t>
            </a:r>
            <a:r>
              <a:rPr lang="en-US" sz="2000" dirty="0" smtClean="0">
                <a:latin typeface="Candara" panose="020E0502030303020204" pitchFamily="34" charset="0"/>
              </a:rPr>
              <a:t>WWII</a:t>
            </a:r>
            <a:r>
              <a:rPr lang="en-US" sz="2000" dirty="0">
                <a:latin typeface="Candara" panose="020E0502030303020204" pitchFamily="34" charset="0"/>
              </a:rPr>
              <a:t>. She hopped from island to island caring for General MacArthur’s troops</a:t>
            </a:r>
          </a:p>
        </p:txBody>
      </p:sp>
      <p:sp>
        <p:nvSpPr>
          <p:cNvPr id="3" name="Title 2">
            <a:extLst>
              <a:ext uri="{FF2B5EF4-FFF2-40B4-BE49-F238E27FC236}">
                <a16:creationId xmlns="" xmlns:a16="http://schemas.microsoft.com/office/drawing/2014/main" id="{E1D13F09-9AB2-4A86-9134-15DF8BCC249F}"/>
              </a:ext>
            </a:extLst>
          </p:cNvPr>
          <p:cNvSpPr>
            <a:spLocks noGrp="1"/>
          </p:cNvSpPr>
          <p:nvPr>
            <p:ph type="title"/>
          </p:nvPr>
        </p:nvSpPr>
        <p:spPr/>
        <p:txBody>
          <a:bodyPr/>
          <a:lstStyle/>
          <a:p>
            <a:r>
              <a:rPr lang="en-US" dirty="0"/>
              <a:t>Women in OC Military History</a:t>
            </a:r>
          </a:p>
        </p:txBody>
      </p:sp>
      <p:pic>
        <p:nvPicPr>
          <p:cNvPr id="7" name="Picture 6">
            <a:extLst>
              <a:ext uri="{FF2B5EF4-FFF2-40B4-BE49-F238E27FC236}">
                <a16:creationId xmlns="" xmlns:a16="http://schemas.microsoft.com/office/drawing/2014/main" id="{74EBFFA2-67D9-4220-817A-3D83691685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0200" y="1591056"/>
            <a:ext cx="2026920" cy="2713821"/>
          </a:xfrm>
          <a:prstGeom prst="rect">
            <a:avLst/>
          </a:prstGeom>
        </p:spPr>
      </p:pic>
      <p:pic>
        <p:nvPicPr>
          <p:cNvPr id="9" name="Picture 8">
            <a:extLst>
              <a:ext uri="{FF2B5EF4-FFF2-40B4-BE49-F238E27FC236}">
                <a16:creationId xmlns="" xmlns:a16="http://schemas.microsoft.com/office/drawing/2014/main" id="{32131F52-AABA-4151-8CD1-E3CF7031E2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10200" y="4419600"/>
            <a:ext cx="2596896" cy="1947672"/>
          </a:xfrm>
          <a:prstGeom prst="rect">
            <a:avLst/>
          </a:prstGeom>
        </p:spPr>
      </p:pic>
    </p:spTree>
    <p:extLst>
      <p:ext uri="{BB962C8B-B14F-4D97-AF65-F5344CB8AC3E}">
        <p14:creationId xmlns:p14="http://schemas.microsoft.com/office/powerpoint/2010/main" val="7477495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FF146F98-6BBC-4B21-8551-C68AEB7EB851}"/>
              </a:ext>
            </a:extLst>
          </p:cNvPr>
          <p:cNvSpPr>
            <a:spLocks noGrp="1"/>
          </p:cNvSpPr>
          <p:nvPr>
            <p:ph type="title"/>
          </p:nvPr>
        </p:nvSpPr>
        <p:spPr/>
        <p:txBody>
          <a:bodyPr/>
          <a:lstStyle/>
          <a:p>
            <a:r>
              <a:rPr lang="en-US" dirty="0"/>
              <a:t>Military Women from OC</a:t>
            </a:r>
          </a:p>
        </p:txBody>
      </p:sp>
      <p:pic>
        <p:nvPicPr>
          <p:cNvPr id="11" name="Picture 10">
            <a:extLst>
              <a:ext uri="{FF2B5EF4-FFF2-40B4-BE49-F238E27FC236}">
                <a16:creationId xmlns="" xmlns:a16="http://schemas.microsoft.com/office/drawing/2014/main" id="{74FA95AA-E1ED-4045-85C9-49D228BB64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836" y="2039690"/>
            <a:ext cx="1753208" cy="2241304"/>
          </a:xfrm>
          <a:prstGeom prst="rect">
            <a:avLst/>
          </a:prstGeom>
        </p:spPr>
      </p:pic>
      <p:pic>
        <p:nvPicPr>
          <p:cNvPr id="13" name="Picture 12">
            <a:extLst>
              <a:ext uri="{FF2B5EF4-FFF2-40B4-BE49-F238E27FC236}">
                <a16:creationId xmlns="" xmlns:a16="http://schemas.microsoft.com/office/drawing/2014/main" id="{A5285BF5-7216-44B6-BED6-7312E63BB1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4599" y="1971562"/>
            <a:ext cx="1695532" cy="2309432"/>
          </a:xfrm>
          <a:prstGeom prst="rect">
            <a:avLst/>
          </a:prstGeom>
        </p:spPr>
      </p:pic>
      <p:pic>
        <p:nvPicPr>
          <p:cNvPr id="15" name="Picture 14">
            <a:extLst>
              <a:ext uri="{FF2B5EF4-FFF2-40B4-BE49-F238E27FC236}">
                <a16:creationId xmlns="" xmlns:a16="http://schemas.microsoft.com/office/drawing/2014/main" id="{01813342-919B-4CF1-9163-78419E3D99B5}"/>
              </a:ext>
            </a:extLst>
          </p:cNvPr>
          <p:cNvPicPr>
            <a:picLocks noChangeAspect="1"/>
          </p:cNvPicPr>
          <p:nvPr/>
        </p:nvPicPr>
        <p:blipFill rotWithShape="1">
          <a:blip r:embed="rId5">
            <a:extLst>
              <a:ext uri="{28A0092B-C50C-407E-A947-70E740481C1C}">
                <a14:useLocalDpi xmlns:a14="http://schemas.microsoft.com/office/drawing/2010/main" val="0"/>
              </a:ext>
            </a:extLst>
          </a:blip>
          <a:srcRect l="23000" r="23001" b="16991"/>
          <a:stretch/>
        </p:blipFill>
        <p:spPr>
          <a:xfrm>
            <a:off x="4454978" y="2000063"/>
            <a:ext cx="1920785" cy="2280931"/>
          </a:xfrm>
          <a:prstGeom prst="rect">
            <a:avLst/>
          </a:prstGeom>
        </p:spPr>
      </p:pic>
      <p:pic>
        <p:nvPicPr>
          <p:cNvPr id="12" name="Picture 11">
            <a:extLst>
              <a:ext uri="{FF2B5EF4-FFF2-40B4-BE49-F238E27FC236}">
                <a16:creationId xmlns="" xmlns:a16="http://schemas.microsoft.com/office/drawing/2014/main" id="{77E7ABA3-8F8F-4AEE-8722-2919866603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53201" y="2061556"/>
            <a:ext cx="1776568" cy="2219438"/>
          </a:xfrm>
          <a:prstGeom prst="rect">
            <a:avLst/>
          </a:prstGeom>
        </p:spPr>
      </p:pic>
      <p:grpSp>
        <p:nvGrpSpPr>
          <p:cNvPr id="5" name="Group 4"/>
          <p:cNvGrpSpPr/>
          <p:nvPr/>
        </p:nvGrpSpPr>
        <p:grpSpPr>
          <a:xfrm>
            <a:off x="381000" y="4341674"/>
            <a:ext cx="7948768" cy="1754326"/>
            <a:chOff x="381000" y="4191000"/>
            <a:chExt cx="7948768" cy="1754326"/>
          </a:xfrm>
        </p:grpSpPr>
        <p:sp>
          <p:nvSpPr>
            <p:cNvPr id="9" name="TextBox 8">
              <a:extLst>
                <a:ext uri="{FF2B5EF4-FFF2-40B4-BE49-F238E27FC236}">
                  <a16:creationId xmlns="" xmlns:a16="http://schemas.microsoft.com/office/drawing/2014/main" id="{0FBDDCF9-D213-43CB-8132-239E3C2A402A}"/>
                </a:ext>
              </a:extLst>
            </p:cNvPr>
            <p:cNvSpPr txBox="1"/>
            <p:nvPr/>
          </p:nvSpPr>
          <p:spPr>
            <a:xfrm>
              <a:off x="381000" y="4191000"/>
              <a:ext cx="1905000" cy="1477328"/>
            </a:xfrm>
            <a:prstGeom prst="rect">
              <a:avLst/>
            </a:prstGeom>
            <a:noFill/>
          </p:spPr>
          <p:txBody>
            <a:bodyPr wrap="square" rtlCol="0">
              <a:spAutoFit/>
            </a:bodyPr>
            <a:lstStyle/>
            <a:p>
              <a:r>
                <a:rPr lang="en-US" dirty="0"/>
                <a:t>Brigadier General Robin </a:t>
              </a:r>
              <a:r>
                <a:rPr lang="en-US" dirty="0" err="1"/>
                <a:t>Umberg</a:t>
              </a:r>
              <a:r>
                <a:rPr lang="en-US" dirty="0"/>
                <a:t>, US Army, California State Veterans Board</a:t>
              </a:r>
            </a:p>
          </p:txBody>
        </p:sp>
        <p:sp>
          <p:nvSpPr>
            <p:cNvPr id="10" name="TextBox 9">
              <a:extLst>
                <a:ext uri="{FF2B5EF4-FFF2-40B4-BE49-F238E27FC236}">
                  <a16:creationId xmlns="" xmlns:a16="http://schemas.microsoft.com/office/drawing/2014/main" id="{479312E6-F9F0-4C1A-9C72-DA43B72A5487}"/>
                </a:ext>
              </a:extLst>
            </p:cNvPr>
            <p:cNvSpPr txBox="1"/>
            <p:nvPr/>
          </p:nvSpPr>
          <p:spPr>
            <a:xfrm>
              <a:off x="2438400" y="4191000"/>
              <a:ext cx="1847931" cy="1754326"/>
            </a:xfrm>
            <a:prstGeom prst="rect">
              <a:avLst/>
            </a:prstGeom>
            <a:noFill/>
          </p:spPr>
          <p:txBody>
            <a:bodyPr wrap="square" rtlCol="0">
              <a:spAutoFit/>
            </a:bodyPr>
            <a:lstStyle/>
            <a:p>
              <a:r>
                <a:rPr lang="en-US" dirty="0" smtClean="0"/>
                <a:t>Lt</a:t>
              </a:r>
              <a:r>
                <a:rPr lang="en-US" dirty="0"/>
                <a:t>. Caroline Miller, US Coast </a:t>
              </a:r>
              <a:r>
                <a:rPr lang="en-US" dirty="0" smtClean="0"/>
                <a:t>Guard</a:t>
              </a:r>
              <a:r>
                <a:rPr lang="en-US" dirty="0"/>
                <a:t>, Commander, US Coast Guard Cutter Narwhal</a:t>
              </a:r>
            </a:p>
          </p:txBody>
        </p:sp>
        <p:sp>
          <p:nvSpPr>
            <p:cNvPr id="2" name="TextBox 1"/>
            <p:cNvSpPr txBox="1"/>
            <p:nvPr/>
          </p:nvSpPr>
          <p:spPr>
            <a:xfrm>
              <a:off x="6553201" y="4191000"/>
              <a:ext cx="1776567" cy="1477328"/>
            </a:xfrm>
            <a:prstGeom prst="rect">
              <a:avLst/>
            </a:prstGeom>
            <a:noFill/>
          </p:spPr>
          <p:txBody>
            <a:bodyPr wrap="square" rtlCol="0">
              <a:spAutoFit/>
            </a:bodyPr>
            <a:lstStyle/>
            <a:p>
              <a:r>
                <a:rPr lang="en-US" dirty="0"/>
                <a:t>Andrea Marr, </a:t>
              </a:r>
              <a:r>
                <a:rPr lang="en-US" dirty="0" smtClean="0"/>
                <a:t>US </a:t>
              </a:r>
              <a:r>
                <a:rPr lang="en-US" dirty="0"/>
                <a:t>Navy Veteran, Mayor Pro Tem for Costa Mesa City </a:t>
              </a:r>
            </a:p>
          </p:txBody>
        </p:sp>
        <p:sp>
          <p:nvSpPr>
            <p:cNvPr id="4" name="TextBox 3"/>
            <p:cNvSpPr txBox="1"/>
            <p:nvPr/>
          </p:nvSpPr>
          <p:spPr>
            <a:xfrm>
              <a:off x="4452257" y="4191000"/>
              <a:ext cx="2024743" cy="923330"/>
            </a:xfrm>
            <a:prstGeom prst="rect">
              <a:avLst/>
            </a:prstGeom>
            <a:noFill/>
          </p:spPr>
          <p:txBody>
            <a:bodyPr wrap="square" rtlCol="0">
              <a:spAutoFit/>
            </a:bodyPr>
            <a:lstStyle/>
            <a:p>
              <a:r>
                <a:rPr lang="en-US" dirty="0" smtClean="0"/>
                <a:t>Jacqueline </a:t>
              </a:r>
              <a:r>
                <a:rPr lang="en-US" dirty="0" err="1" smtClean="0"/>
                <a:t>Eubany</a:t>
              </a:r>
              <a:r>
                <a:rPr lang="en-US" dirty="0" smtClean="0"/>
                <a:t>,</a:t>
              </a:r>
            </a:p>
            <a:p>
              <a:r>
                <a:rPr lang="en-US" dirty="0" smtClean="0"/>
                <a:t>MD, US Navy Heart Surgeon</a:t>
              </a:r>
              <a:endParaRPr lang="en-US" dirty="0"/>
            </a:p>
          </p:txBody>
        </p:sp>
      </p:grpSp>
    </p:spTree>
    <p:extLst>
      <p:ext uri="{BB962C8B-B14F-4D97-AF65-F5344CB8AC3E}">
        <p14:creationId xmlns:p14="http://schemas.microsoft.com/office/powerpoint/2010/main" val="8030880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 xmlns:a16="http://schemas.microsoft.com/office/drawing/2014/main" id="{28606673-C800-4720-BAC0-0966441B43E6}"/>
              </a:ext>
            </a:extLst>
          </p:cNvPr>
          <p:cNvSpPr>
            <a:spLocks noGrp="1"/>
          </p:cNvSpPr>
          <p:nvPr>
            <p:ph idx="1"/>
          </p:nvPr>
        </p:nvSpPr>
        <p:spPr>
          <a:xfrm>
            <a:off x="838200" y="1905000"/>
            <a:ext cx="7408333" cy="3450696"/>
          </a:xfrm>
        </p:spPr>
        <p:txBody>
          <a:bodyPr>
            <a:normAutofit/>
          </a:bodyPr>
          <a:lstStyle/>
          <a:p>
            <a:r>
              <a:rPr lang="en-US" sz="2600" b="1" dirty="0"/>
              <a:t>Explore the history of women’s </a:t>
            </a:r>
            <a:r>
              <a:rPr lang="en-US" sz="2600" b="1" dirty="0" smtClean="0"/>
              <a:t>rights</a:t>
            </a:r>
            <a:endParaRPr lang="en-US" sz="2600" b="1" dirty="0"/>
          </a:p>
          <a:p>
            <a:r>
              <a:rPr lang="en-US" sz="2600" b="1" dirty="0" smtClean="0"/>
              <a:t>Be </a:t>
            </a:r>
            <a:r>
              <a:rPr lang="en-US" sz="2600" b="1" dirty="0"/>
              <a:t>aware of issues women still face </a:t>
            </a:r>
            <a:r>
              <a:rPr lang="en-US" sz="2600" b="1" dirty="0" smtClean="0"/>
              <a:t>today</a:t>
            </a:r>
          </a:p>
          <a:p>
            <a:r>
              <a:rPr lang="en-US" sz="2600" b="1" dirty="0"/>
              <a:t>Post on social media to spread awareness of Women’s History </a:t>
            </a:r>
            <a:r>
              <a:rPr lang="en-US" sz="2600" b="1" dirty="0" smtClean="0"/>
              <a:t>Month</a:t>
            </a:r>
          </a:p>
          <a:p>
            <a:r>
              <a:rPr lang="en-US" sz="2600" b="1" dirty="0"/>
              <a:t>Mentor a girl or fellow </a:t>
            </a:r>
            <a:r>
              <a:rPr lang="en-US" sz="2600" b="1" dirty="0" smtClean="0"/>
              <a:t>woman</a:t>
            </a:r>
            <a:endParaRPr lang="en-US" sz="2600" b="1" dirty="0"/>
          </a:p>
          <a:p>
            <a:r>
              <a:rPr lang="en-US" sz="2600" b="1" dirty="0"/>
              <a:t>Support a women’s </a:t>
            </a:r>
            <a:r>
              <a:rPr lang="en-US" sz="2600" b="1" dirty="0" smtClean="0"/>
              <a:t>nonprofit</a:t>
            </a:r>
            <a:endParaRPr lang="en-US" sz="2600" b="1" dirty="0"/>
          </a:p>
          <a:p>
            <a:r>
              <a:rPr lang="en-US" sz="2600" b="1" dirty="0"/>
              <a:t>Support women-owned </a:t>
            </a:r>
            <a:r>
              <a:rPr lang="en-US" sz="2600" b="1" dirty="0" smtClean="0"/>
              <a:t>businesses</a:t>
            </a:r>
            <a:endParaRPr lang="en-US" sz="2600" b="1" dirty="0"/>
          </a:p>
          <a:p>
            <a:endParaRPr lang="en-US" b="1" dirty="0"/>
          </a:p>
          <a:p>
            <a:endParaRPr lang="en-US" dirty="0"/>
          </a:p>
        </p:txBody>
      </p:sp>
      <p:sp>
        <p:nvSpPr>
          <p:cNvPr id="3" name="Title 2">
            <a:extLst>
              <a:ext uri="{FF2B5EF4-FFF2-40B4-BE49-F238E27FC236}">
                <a16:creationId xmlns="" xmlns:a16="http://schemas.microsoft.com/office/drawing/2014/main" id="{923C8155-F64F-4855-A0AF-88A69D7AB6B7}"/>
              </a:ext>
            </a:extLst>
          </p:cNvPr>
          <p:cNvSpPr>
            <a:spLocks noGrp="1"/>
          </p:cNvSpPr>
          <p:nvPr>
            <p:ph type="title"/>
          </p:nvPr>
        </p:nvSpPr>
        <p:spPr/>
        <p:txBody>
          <a:bodyPr>
            <a:normAutofit fontScale="90000"/>
          </a:bodyPr>
          <a:lstStyle/>
          <a:p>
            <a:r>
              <a:rPr lang="en-US" dirty="0" smtClean="0"/>
              <a:t>How can you celebrate Women’s History Month?</a:t>
            </a:r>
            <a:endParaRPr lang="en-US" dirty="0"/>
          </a:p>
        </p:txBody>
      </p:sp>
      <p:pic>
        <p:nvPicPr>
          <p:cNvPr id="4" name="Picture 4" descr="Happy International Women's Day! | 94.7 QDR"/>
          <p:cNvPicPr>
            <a:picLocks noChangeAspect="1" noChangeArrowheads="1"/>
          </p:cNvPicPr>
          <p:nvPr/>
        </p:nvPicPr>
        <p:blipFill rotWithShape="1">
          <a:blip r:embed="rId3">
            <a:extLst>
              <a:ext uri="{28A0092B-C50C-407E-A947-70E740481C1C}">
                <a14:useLocalDpi xmlns:a14="http://schemas.microsoft.com/office/drawing/2010/main" val="0"/>
              </a:ext>
            </a:extLst>
          </a:blip>
          <a:srcRect t="29779" b="35110"/>
          <a:stretch/>
        </p:blipFill>
        <p:spPr bwMode="auto">
          <a:xfrm>
            <a:off x="685800" y="5257800"/>
            <a:ext cx="7772400" cy="1425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2920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691</TotalTime>
  <Words>1572</Words>
  <Application>Microsoft Office PowerPoint</Application>
  <PresentationFormat>On-screen Show (4:3)</PresentationFormat>
  <Paragraphs>237</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Waveform</vt:lpstr>
      <vt:lpstr>Women’s History Month</vt:lpstr>
      <vt:lpstr>March is Women’s History Month</vt:lpstr>
      <vt:lpstr>Women’s History Month</vt:lpstr>
      <vt:lpstr>Women’s History Month</vt:lpstr>
      <vt:lpstr>Women in Agriculture</vt:lpstr>
      <vt:lpstr>Women in Agriculture</vt:lpstr>
      <vt:lpstr>Women in CA Ag Leadership</vt:lpstr>
      <vt:lpstr>Women in CA Ag Leadership</vt:lpstr>
      <vt:lpstr>Women at the OC Fair</vt:lpstr>
      <vt:lpstr>Women in OC Military History</vt:lpstr>
      <vt:lpstr>Women in OC Military History</vt:lpstr>
      <vt:lpstr>Military Women from OC</vt:lpstr>
      <vt:lpstr>How can you celebrate Women’s History Month?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Women’s History Month</dc:title>
  <dc:creator>Evy Young</dc:creator>
  <cp:lastModifiedBy>Michele Richards</cp:lastModifiedBy>
  <cp:revision>69</cp:revision>
  <dcterms:created xsi:type="dcterms:W3CDTF">2021-03-09T17:56:30Z</dcterms:created>
  <dcterms:modified xsi:type="dcterms:W3CDTF">2021-03-22T20:39:09Z</dcterms:modified>
</cp:coreProperties>
</file>