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4"/>
  </p:sldMasterIdLst>
  <p:notesMasterIdLst>
    <p:notesMasterId r:id="rId59"/>
  </p:notesMasterIdLst>
  <p:sldIdLst>
    <p:sldId id="259" r:id="rId5"/>
    <p:sldId id="29607" r:id="rId6"/>
    <p:sldId id="29587" r:id="rId7"/>
    <p:sldId id="825" r:id="rId8"/>
    <p:sldId id="29556" r:id="rId9"/>
    <p:sldId id="260" r:id="rId10"/>
    <p:sldId id="261" r:id="rId11"/>
    <p:sldId id="29558" r:id="rId12"/>
    <p:sldId id="29577" r:id="rId13"/>
    <p:sldId id="263" r:id="rId14"/>
    <p:sldId id="262" r:id="rId15"/>
    <p:sldId id="29588" r:id="rId16"/>
    <p:sldId id="29589" r:id="rId17"/>
    <p:sldId id="29590" r:id="rId18"/>
    <p:sldId id="29591" r:id="rId19"/>
    <p:sldId id="29592" r:id="rId20"/>
    <p:sldId id="29593" r:id="rId21"/>
    <p:sldId id="29594" r:id="rId22"/>
    <p:sldId id="29576" r:id="rId23"/>
    <p:sldId id="29560" r:id="rId24"/>
    <p:sldId id="29561" r:id="rId25"/>
    <p:sldId id="29580" r:id="rId26"/>
    <p:sldId id="29562" r:id="rId27"/>
    <p:sldId id="29582" r:id="rId28"/>
    <p:sldId id="29563" r:id="rId29"/>
    <p:sldId id="29583" r:id="rId30"/>
    <p:sldId id="29564" r:id="rId31"/>
    <p:sldId id="29584" r:id="rId32"/>
    <p:sldId id="29565" r:id="rId33"/>
    <p:sldId id="29585" r:id="rId34"/>
    <p:sldId id="29566" r:id="rId35"/>
    <p:sldId id="29586" r:id="rId36"/>
    <p:sldId id="272" r:id="rId37"/>
    <p:sldId id="29595" r:id="rId38"/>
    <p:sldId id="29557" r:id="rId39"/>
    <p:sldId id="264" r:id="rId40"/>
    <p:sldId id="265" r:id="rId41"/>
    <p:sldId id="267" r:id="rId42"/>
    <p:sldId id="270" r:id="rId43"/>
    <p:sldId id="266" r:id="rId44"/>
    <p:sldId id="271" r:id="rId45"/>
    <p:sldId id="269" r:id="rId46"/>
    <p:sldId id="268" r:id="rId47"/>
    <p:sldId id="29596" r:id="rId48"/>
    <p:sldId id="29567" r:id="rId49"/>
    <p:sldId id="29606" r:id="rId50"/>
    <p:sldId id="29598" r:id="rId51"/>
    <p:sldId id="29599" r:id="rId52"/>
    <p:sldId id="29601" r:id="rId53"/>
    <p:sldId id="29604" r:id="rId54"/>
    <p:sldId id="29602" r:id="rId55"/>
    <p:sldId id="29600" r:id="rId56"/>
    <p:sldId id="29603" r:id="rId57"/>
    <p:sldId id="29578" r:id="rId58"/>
  </p:sldIdLst>
  <p:sldSz cx="17340263" cy="97536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22A9B11-782E-E0D3-6CFA-1A3FD5D80719}" name="Dipti Muni-O’Connor" initials="DM" userId="S::diptim@traveloregon.com::30c4841c-1145-438b-9687-1d3987188c00" providerId="AD"/>
  <p188:author id="{96C1AE2B-498F-F63B-DB38-660E66C1717D}" name="Bryan Mullaney" initials="BM" userId="S::bmullaney@traveloregon.com::7e783fba-d1ae-420e-81ea-c6cc872192ff" providerId="AD"/>
  <p188:author id="{32BE4F51-C699-253B-88A8-B679ED92B622}" name="Javier Parada Torres" initials="" userId="S::javierpt@traveloregon.com::ad45d78b-cca3-47b1-9218-5957369eb58d" providerId="AD"/>
  <p188:author id="{E2558F6E-ECD6-E293-BDFB-2C51345BA4DF}" name="Javier Parada Torres" initials="JP" userId="S::Javierpt@traveloregon.com::ad45d78b-cca3-47b1-9218-5957369eb58d" providerId="AD"/>
  <p188:author id="{ECF6DC9D-E458-16FF-BD77-57AE27CFA74F}" name="Michael Sturdevant" initials="MS" userId="S::michaels@traveloregon.com::c9aba9b1-6b4d-4eff-98c2-61e5d142140a" providerId="AD"/>
  <p188:author id="{1FB0A1BC-BFCB-092D-25DE-C54E9B5BA4BA}" name="Hannah Hicks" initials="HH" userId="S::hannahh@traveloregon.com::e0ccb23a-6388-4c29-9225-04b69fa0e85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5C32"/>
    <a:srgbClr val="0A3A3F"/>
    <a:srgbClr val="AE3A5D"/>
    <a:srgbClr val="72A2A6"/>
    <a:srgbClr val="A7A974"/>
    <a:srgbClr val="FFFFFF"/>
    <a:srgbClr val="044A50"/>
    <a:srgbClr val="B9B9B9"/>
    <a:srgbClr val="585B5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B63612-C54D-44BC-A9A6-0C42E60A14CB}" v="326" dt="2025-02-20T19:11:18.7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microsoft.com/office/2018/10/relationships/authors" Target="authors.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ipti Muni-O’Connor" userId="S::diptim@traveloregon.com::30c4841c-1145-438b-9687-1d3987188c00" providerId="AD" clId="Web-{349E3855-979F-7B70-C1AF-58306F682224}"/>
    <pc:docChg chg="mod">
      <pc:chgData name="Dipti Muni-O’Connor" userId="S::diptim@traveloregon.com::30c4841c-1145-438b-9687-1d3987188c00" providerId="AD" clId="Web-{349E3855-979F-7B70-C1AF-58306F682224}" dt="2025-02-19T18:15:09.373" v="0"/>
      <pc:docMkLst>
        <pc:docMk/>
      </pc:docMkLst>
    </pc:docChg>
  </pc:docChgLst>
  <pc:docChgLst>
    <pc:chgData name="Hannah Hicks" userId="e0ccb23a-6388-4c29-9225-04b69fa0e85e" providerId="ADAL" clId="{86B63612-C54D-44BC-A9A6-0C42E60A14CB}"/>
    <pc:docChg chg="modSld sldOrd">
      <pc:chgData name="Hannah Hicks" userId="e0ccb23a-6388-4c29-9225-04b69fa0e85e" providerId="ADAL" clId="{86B63612-C54D-44BC-A9A6-0C42E60A14CB}" dt="2025-02-20T19:11:18.735" v="350" actId="20577"/>
      <pc:docMkLst>
        <pc:docMk/>
      </pc:docMkLst>
      <pc:sldChg chg="modNotesTx">
        <pc:chgData name="Hannah Hicks" userId="e0ccb23a-6388-4c29-9225-04b69fa0e85e" providerId="ADAL" clId="{86B63612-C54D-44BC-A9A6-0C42E60A14CB}" dt="2025-02-19T18:45:35.836" v="37" actId="20577"/>
        <pc:sldMkLst>
          <pc:docMk/>
          <pc:sldMk cId="915173020" sldId="259"/>
        </pc:sldMkLst>
      </pc:sldChg>
      <pc:sldChg chg="modNotesTx">
        <pc:chgData name="Hannah Hicks" userId="e0ccb23a-6388-4c29-9225-04b69fa0e85e" providerId="ADAL" clId="{86B63612-C54D-44BC-A9A6-0C42E60A14CB}" dt="2025-02-19T18:45:59.123" v="41" actId="20577"/>
        <pc:sldMkLst>
          <pc:docMk/>
          <pc:sldMk cId="254454093" sldId="272"/>
        </pc:sldMkLst>
      </pc:sldChg>
      <pc:sldChg chg="modNotesTx">
        <pc:chgData name="Hannah Hicks" userId="e0ccb23a-6388-4c29-9225-04b69fa0e85e" providerId="ADAL" clId="{86B63612-C54D-44BC-A9A6-0C42E60A14CB}" dt="2025-02-19T18:45:28.944" v="35" actId="20577"/>
        <pc:sldMkLst>
          <pc:docMk/>
          <pc:sldMk cId="249963154" sldId="825"/>
        </pc:sldMkLst>
      </pc:sldChg>
      <pc:sldChg chg="modNotesTx">
        <pc:chgData name="Hannah Hicks" userId="e0ccb23a-6388-4c29-9225-04b69fa0e85e" providerId="ADAL" clId="{86B63612-C54D-44BC-A9A6-0C42E60A14CB}" dt="2025-02-19T18:45:40.878" v="38" actId="20577"/>
        <pc:sldMkLst>
          <pc:docMk/>
          <pc:sldMk cId="1305946179" sldId="29556"/>
        </pc:sldMkLst>
      </pc:sldChg>
      <pc:sldChg chg="modNotesTx">
        <pc:chgData name="Hannah Hicks" userId="e0ccb23a-6388-4c29-9225-04b69fa0e85e" providerId="ADAL" clId="{86B63612-C54D-44BC-A9A6-0C42E60A14CB}" dt="2025-02-19T18:46:05.543" v="43" actId="20577"/>
        <pc:sldMkLst>
          <pc:docMk/>
          <pc:sldMk cId="2791197498" sldId="29557"/>
        </pc:sldMkLst>
      </pc:sldChg>
      <pc:sldChg chg="modNotesTx">
        <pc:chgData name="Hannah Hicks" userId="e0ccb23a-6388-4c29-9225-04b69fa0e85e" providerId="ADAL" clId="{86B63612-C54D-44BC-A9A6-0C42E60A14CB}" dt="2025-02-19T18:45:52.263" v="40" actId="20577"/>
        <pc:sldMkLst>
          <pc:docMk/>
          <pc:sldMk cId="4158253415" sldId="29560"/>
        </pc:sldMkLst>
      </pc:sldChg>
      <pc:sldChg chg="modNotesTx">
        <pc:chgData name="Hannah Hicks" userId="e0ccb23a-6388-4c29-9225-04b69fa0e85e" providerId="ADAL" clId="{86B63612-C54D-44BC-A9A6-0C42E60A14CB}" dt="2025-02-19T18:46:13.993" v="45" actId="20577"/>
        <pc:sldMkLst>
          <pc:docMk/>
          <pc:sldMk cId="2795989264" sldId="29567"/>
        </pc:sldMkLst>
      </pc:sldChg>
      <pc:sldChg chg="modNotesTx">
        <pc:chgData name="Hannah Hicks" userId="e0ccb23a-6388-4c29-9225-04b69fa0e85e" providerId="ADAL" clId="{86B63612-C54D-44BC-A9A6-0C42E60A14CB}" dt="2025-02-19T18:45:48.843" v="39" actId="20577"/>
        <pc:sldMkLst>
          <pc:docMk/>
          <pc:sldMk cId="435679675" sldId="29576"/>
        </pc:sldMkLst>
      </pc:sldChg>
      <pc:sldChg chg="addSp modSp mod">
        <pc:chgData name="Hannah Hicks" userId="e0ccb23a-6388-4c29-9225-04b69fa0e85e" providerId="ADAL" clId="{86B63612-C54D-44BC-A9A6-0C42E60A14CB}" dt="2025-02-20T19:11:18.735" v="350" actId="20577"/>
        <pc:sldMkLst>
          <pc:docMk/>
          <pc:sldMk cId="3653604682" sldId="29577"/>
        </pc:sldMkLst>
        <pc:spChg chg="add mod">
          <ac:chgData name="Hannah Hicks" userId="e0ccb23a-6388-4c29-9225-04b69fa0e85e" providerId="ADAL" clId="{86B63612-C54D-44BC-A9A6-0C42E60A14CB}" dt="2025-02-20T19:11:18.735" v="350" actId="20577"/>
          <ac:spMkLst>
            <pc:docMk/>
            <pc:sldMk cId="3653604682" sldId="29577"/>
            <ac:spMk id="2" creationId="{24042D5B-87B6-0898-05F4-DC9A25C053CA}"/>
          </ac:spMkLst>
        </pc:spChg>
      </pc:sldChg>
      <pc:sldChg chg="ord modNotesTx">
        <pc:chgData name="Hannah Hicks" userId="e0ccb23a-6388-4c29-9225-04b69fa0e85e" providerId="ADAL" clId="{86B63612-C54D-44BC-A9A6-0C42E60A14CB}" dt="2025-02-19T18:46:20.378" v="46" actId="20577"/>
        <pc:sldMkLst>
          <pc:docMk/>
          <pc:sldMk cId="3031518930" sldId="29578"/>
        </pc:sldMkLst>
      </pc:sldChg>
      <pc:sldChg chg="modSp mod modNotesTx">
        <pc:chgData name="Hannah Hicks" userId="e0ccb23a-6388-4c29-9225-04b69fa0e85e" providerId="ADAL" clId="{86B63612-C54D-44BC-A9A6-0C42E60A14CB}" dt="2025-02-19T18:47:39.717" v="57" actId="20577"/>
        <pc:sldMkLst>
          <pc:docMk/>
          <pc:sldMk cId="1832856416" sldId="29587"/>
        </pc:sldMkLst>
        <pc:spChg chg="mod">
          <ac:chgData name="Hannah Hicks" userId="e0ccb23a-6388-4c29-9225-04b69fa0e85e" providerId="ADAL" clId="{86B63612-C54D-44BC-A9A6-0C42E60A14CB}" dt="2025-02-19T18:47:39.717" v="57" actId="20577"/>
          <ac:spMkLst>
            <pc:docMk/>
            <pc:sldMk cId="1832856416" sldId="29587"/>
            <ac:spMk id="3" creationId="{506327CF-3FC2-4C37-AEB3-8C85E84B8405}"/>
          </ac:spMkLst>
        </pc:spChg>
      </pc:sldChg>
      <pc:sldChg chg="modNotesTx">
        <pc:chgData name="Hannah Hicks" userId="e0ccb23a-6388-4c29-9225-04b69fa0e85e" providerId="ADAL" clId="{86B63612-C54D-44BC-A9A6-0C42E60A14CB}" dt="2025-02-19T18:46:02.184" v="42" actId="20577"/>
        <pc:sldMkLst>
          <pc:docMk/>
          <pc:sldMk cId="2732350902" sldId="29595"/>
        </pc:sldMkLst>
      </pc:sldChg>
      <pc:sldChg chg="modSp mod modNotesTx">
        <pc:chgData name="Hannah Hicks" userId="e0ccb23a-6388-4c29-9225-04b69fa0e85e" providerId="ADAL" clId="{86B63612-C54D-44BC-A9A6-0C42E60A14CB}" dt="2025-02-19T18:46:10.746" v="44" actId="20577"/>
        <pc:sldMkLst>
          <pc:docMk/>
          <pc:sldMk cId="2874123197" sldId="29596"/>
        </pc:sldMkLst>
        <pc:spChg chg="mod">
          <ac:chgData name="Hannah Hicks" userId="e0ccb23a-6388-4c29-9225-04b69fa0e85e" providerId="ADAL" clId="{86B63612-C54D-44BC-A9A6-0C42E60A14CB}" dt="2025-02-14T21:18:12.217" v="31" actId="20577"/>
          <ac:spMkLst>
            <pc:docMk/>
            <pc:sldMk cId="2874123197" sldId="29596"/>
            <ac:spMk id="8" creationId="{44C742ED-D0C5-EBD0-F000-28B086E60E28}"/>
          </ac:spMkLst>
        </pc:spChg>
      </pc:sldChg>
      <pc:sldChg chg="modNotesTx">
        <pc:chgData name="Hannah Hicks" userId="e0ccb23a-6388-4c29-9225-04b69fa0e85e" providerId="ADAL" clId="{86B63612-C54D-44BC-A9A6-0C42E60A14CB}" dt="2025-02-19T18:45:33.270" v="36" actId="20577"/>
        <pc:sldMkLst>
          <pc:docMk/>
          <pc:sldMk cId="2285748553" sldId="29607"/>
        </pc:sldMkLst>
      </pc:sldChg>
    </pc:docChg>
  </pc:docChgLst>
  <pc:docChgLst>
    <pc:chgData name="Javier Parada Torres" userId="ad45d78b-cca3-47b1-9218-5957369eb58d" providerId="ADAL" clId="{C37CEDEB-EADA-472F-90E5-A059064C1DFE}"/>
    <pc:docChg chg="modSld">
      <pc:chgData name="Javier Parada Torres" userId="ad45d78b-cca3-47b1-9218-5957369eb58d" providerId="ADAL" clId="{C37CEDEB-EADA-472F-90E5-A059064C1DFE}" dt="2025-02-13T19:30:48.806" v="1" actId="1035"/>
      <pc:docMkLst>
        <pc:docMk/>
      </pc:docMkLst>
      <pc:sldChg chg="modSp mod">
        <pc:chgData name="Javier Parada Torres" userId="ad45d78b-cca3-47b1-9218-5957369eb58d" providerId="ADAL" clId="{C37CEDEB-EADA-472F-90E5-A059064C1DFE}" dt="2025-02-13T19:30:48.806" v="1" actId="1035"/>
        <pc:sldMkLst>
          <pc:docMk/>
          <pc:sldMk cId="4026770595" sldId="29600"/>
        </pc:sldMkLst>
        <pc:graphicFrameChg chg="mod">
          <ac:chgData name="Javier Parada Torres" userId="ad45d78b-cca3-47b1-9218-5957369eb58d" providerId="ADAL" clId="{C37CEDEB-EADA-472F-90E5-A059064C1DFE}" dt="2025-02-13T19:30:48.806" v="1" actId="1035"/>
          <ac:graphicFrameMkLst>
            <pc:docMk/>
            <pc:sldMk cId="4026770595" sldId="29600"/>
            <ac:graphicFrameMk id="5" creationId="{ACD32087-5226-478C-3D74-022FA5BE4879}"/>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_73A6_708DD47.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_739E_DA1C259E.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_739F_C126C1CB.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_73A1_7D86C24B.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_73A4_1B4B6CFD.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_73A2_4B1EA9E6.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_73A0_F003A4A3.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_73A3_DE3A8F27.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'New Pivot Table'!$B$1:$B$2</c:f>
              <c:strCache>
                <c:ptCount val="2"/>
                <c:pt idx="0">
                  <c:v>2024</c:v>
                </c:pt>
                <c:pt idx="1">
                  <c:v>Occupancy Rate Growth</c:v>
                </c:pt>
              </c:strCache>
            </c:strRef>
          </c:tx>
          <c:spPr>
            <a:solidFill>
              <a:srgbClr val="DE5C32"/>
            </a:solidFill>
            <a:ln>
              <a:noFill/>
            </a:ln>
            <a:effectLst/>
          </c:spPr>
          <c:invertIfNegative val="0"/>
          <c:cat>
            <c:strRef>
              <c:f>'New Pivot Table'!$A$3:$A$10</c:f>
              <c:strCache>
                <c:ptCount val="8"/>
                <c:pt idx="0">
                  <c:v>Oregon State</c:v>
                </c:pt>
                <c:pt idx="1">
                  <c:v>Central Oregon</c:v>
                </c:pt>
                <c:pt idx="2">
                  <c:v>Eastern Oregon</c:v>
                </c:pt>
                <c:pt idx="3">
                  <c:v>MT. Hood &amp; Columbia River Gorge</c:v>
                </c:pt>
                <c:pt idx="4">
                  <c:v>Oregon Coast</c:v>
                </c:pt>
                <c:pt idx="5">
                  <c:v>Portland Region</c:v>
                </c:pt>
                <c:pt idx="6">
                  <c:v>Southern Oregon</c:v>
                </c:pt>
                <c:pt idx="7">
                  <c:v>Willamette Valley</c:v>
                </c:pt>
              </c:strCache>
            </c:strRef>
          </c:cat>
          <c:val>
            <c:numRef>
              <c:f>'New Pivot Table'!$B$3:$B$10</c:f>
              <c:numCache>
                <c:formatCode>* #,###,###,##0%;* \-#,###,###,##0%</c:formatCode>
                <c:ptCount val="8"/>
                <c:pt idx="0">
                  <c:v>5.4455923539887527E-2</c:v>
                </c:pt>
                <c:pt idx="1">
                  <c:v>0.11080300183749697</c:v>
                </c:pt>
                <c:pt idx="2">
                  <c:v>0.17735842179595993</c:v>
                </c:pt>
                <c:pt idx="3">
                  <c:v>6.4890271282147943E-2</c:v>
                </c:pt>
                <c:pt idx="4">
                  <c:v>0.20734027684979209</c:v>
                </c:pt>
                <c:pt idx="5">
                  <c:v>-3.5043592508568346E-2</c:v>
                </c:pt>
                <c:pt idx="6">
                  <c:v>-4.9559604241722378E-2</c:v>
                </c:pt>
                <c:pt idx="7">
                  <c:v>-3.4705854752609559E-2</c:v>
                </c:pt>
              </c:numCache>
            </c:numRef>
          </c:val>
          <c:extLst>
            <c:ext xmlns:c16="http://schemas.microsoft.com/office/drawing/2014/chart" uri="{C3380CC4-5D6E-409C-BE32-E72D297353CC}">
              <c16:uniqueId val="{00000000-4F35-46EE-928B-D7999F7CAB61}"/>
            </c:ext>
          </c:extLst>
        </c:ser>
        <c:ser>
          <c:idx val="1"/>
          <c:order val="1"/>
          <c:tx>
            <c:strRef>
              <c:f>'New Pivot Table'!$C$1:$C$2</c:f>
              <c:strCache>
                <c:ptCount val="2"/>
                <c:pt idx="0">
                  <c:v>2024</c:v>
                </c:pt>
                <c:pt idx="1">
                  <c:v>RevPAR Growth</c:v>
                </c:pt>
              </c:strCache>
            </c:strRef>
          </c:tx>
          <c:spPr>
            <a:solidFill>
              <a:schemeClr val="accent2"/>
            </a:solidFill>
            <a:ln>
              <a:noFill/>
            </a:ln>
            <a:effectLst/>
          </c:spPr>
          <c:invertIfNegative val="0"/>
          <c:cat>
            <c:strRef>
              <c:f>'New Pivot Table'!$A$3:$A$10</c:f>
              <c:strCache>
                <c:ptCount val="8"/>
                <c:pt idx="0">
                  <c:v>Oregon State</c:v>
                </c:pt>
                <c:pt idx="1">
                  <c:v>Central Oregon</c:v>
                </c:pt>
                <c:pt idx="2">
                  <c:v>Eastern Oregon</c:v>
                </c:pt>
                <c:pt idx="3">
                  <c:v>MT. Hood &amp; Columbia River Gorge</c:v>
                </c:pt>
                <c:pt idx="4">
                  <c:v>Oregon Coast</c:v>
                </c:pt>
                <c:pt idx="5">
                  <c:v>Portland Region</c:v>
                </c:pt>
                <c:pt idx="6">
                  <c:v>Southern Oregon</c:v>
                </c:pt>
                <c:pt idx="7">
                  <c:v>Willamette Valley</c:v>
                </c:pt>
              </c:strCache>
            </c:strRef>
          </c:cat>
          <c:val>
            <c:numRef>
              <c:f>'New Pivot Table'!$C$3:$C$10</c:f>
              <c:numCache>
                <c:formatCode>* #,###,###,##0%;* \-#,###,###,##0%</c:formatCode>
                <c:ptCount val="8"/>
                <c:pt idx="0">
                  <c:v>0.40390312471766399</c:v>
                </c:pt>
                <c:pt idx="1">
                  <c:v>0.37727996387352342</c:v>
                </c:pt>
                <c:pt idx="2">
                  <c:v>0.5378442454148501</c:v>
                </c:pt>
                <c:pt idx="3">
                  <c:v>0.30898732573787058</c:v>
                </c:pt>
                <c:pt idx="4">
                  <c:v>0.50617309023582158</c:v>
                </c:pt>
                <c:pt idx="5">
                  <c:v>0.32392536759588797</c:v>
                </c:pt>
                <c:pt idx="6">
                  <c:v>0.17528462739983156</c:v>
                </c:pt>
                <c:pt idx="7">
                  <c:v>0.43186197861057435</c:v>
                </c:pt>
              </c:numCache>
            </c:numRef>
          </c:val>
          <c:extLst>
            <c:ext xmlns:c16="http://schemas.microsoft.com/office/drawing/2014/chart" uri="{C3380CC4-5D6E-409C-BE32-E72D297353CC}">
              <c16:uniqueId val="{00000001-4F35-46EE-928B-D7999F7CAB61}"/>
            </c:ext>
          </c:extLst>
        </c:ser>
        <c:ser>
          <c:idx val="2"/>
          <c:order val="2"/>
          <c:tx>
            <c:strRef>
              <c:f>'New Pivot Table'!$D$1:$D$2</c:f>
              <c:strCache>
                <c:ptCount val="2"/>
                <c:pt idx="0">
                  <c:v>2024</c:v>
                </c:pt>
                <c:pt idx="1">
                  <c:v>ADR Growth</c:v>
                </c:pt>
              </c:strCache>
            </c:strRef>
          </c:tx>
          <c:spPr>
            <a:solidFill>
              <a:schemeClr val="accent3"/>
            </a:solidFill>
            <a:ln>
              <a:noFill/>
            </a:ln>
            <a:effectLst/>
          </c:spPr>
          <c:invertIfNegative val="0"/>
          <c:cat>
            <c:strRef>
              <c:f>'New Pivot Table'!$A$3:$A$10</c:f>
              <c:strCache>
                <c:ptCount val="8"/>
                <c:pt idx="0">
                  <c:v>Oregon State</c:v>
                </c:pt>
                <c:pt idx="1">
                  <c:v>Central Oregon</c:v>
                </c:pt>
                <c:pt idx="2">
                  <c:v>Eastern Oregon</c:v>
                </c:pt>
                <c:pt idx="3">
                  <c:v>MT. Hood &amp; Columbia River Gorge</c:v>
                </c:pt>
                <c:pt idx="4">
                  <c:v>Oregon Coast</c:v>
                </c:pt>
                <c:pt idx="5">
                  <c:v>Portland Region</c:v>
                </c:pt>
                <c:pt idx="6">
                  <c:v>Southern Oregon</c:v>
                </c:pt>
                <c:pt idx="7">
                  <c:v>Willamette Valley</c:v>
                </c:pt>
              </c:strCache>
            </c:strRef>
          </c:cat>
          <c:val>
            <c:numRef>
              <c:f>'New Pivot Table'!$D$3:$D$10</c:f>
              <c:numCache>
                <c:formatCode>* #,###,###,##0%;* \-#,###,###,##0%</c:formatCode>
                <c:ptCount val="8"/>
                <c:pt idx="0">
                  <c:v>0.32956944964592005</c:v>
                </c:pt>
                <c:pt idx="1">
                  <c:v>0.22916265499434185</c:v>
                </c:pt>
                <c:pt idx="2">
                  <c:v>0.31910634392367349</c:v>
                </c:pt>
                <c:pt idx="3">
                  <c:v>0.22474338622696005</c:v>
                </c:pt>
                <c:pt idx="4">
                  <c:v>0.2436658336796152</c:v>
                </c:pt>
                <c:pt idx="5">
                  <c:v>0.37625049700242891</c:v>
                </c:pt>
                <c:pt idx="6">
                  <c:v>0.24550591583668233</c:v>
                </c:pt>
                <c:pt idx="7">
                  <c:v>0.48043302177869884</c:v>
                </c:pt>
              </c:numCache>
            </c:numRef>
          </c:val>
          <c:extLst>
            <c:ext xmlns:c16="http://schemas.microsoft.com/office/drawing/2014/chart" uri="{C3380CC4-5D6E-409C-BE32-E72D297353CC}">
              <c16:uniqueId val="{00000002-4F35-46EE-928B-D7999F7CAB61}"/>
            </c:ext>
          </c:extLst>
        </c:ser>
        <c:ser>
          <c:idx val="3"/>
          <c:order val="3"/>
          <c:tx>
            <c:strRef>
              <c:f>'New Pivot Table'!$E$1:$E$2</c:f>
              <c:strCache>
                <c:ptCount val="2"/>
                <c:pt idx="0">
                  <c:v>2024</c:v>
                </c:pt>
                <c:pt idx="1">
                  <c:v>Supply Growth</c:v>
                </c:pt>
              </c:strCache>
            </c:strRef>
          </c:tx>
          <c:spPr>
            <a:solidFill>
              <a:schemeClr val="accent4"/>
            </a:solidFill>
            <a:ln>
              <a:noFill/>
            </a:ln>
            <a:effectLst/>
          </c:spPr>
          <c:invertIfNegative val="0"/>
          <c:cat>
            <c:strRef>
              <c:f>'New Pivot Table'!$A$3:$A$10</c:f>
              <c:strCache>
                <c:ptCount val="8"/>
                <c:pt idx="0">
                  <c:v>Oregon State</c:v>
                </c:pt>
                <c:pt idx="1">
                  <c:v>Central Oregon</c:v>
                </c:pt>
                <c:pt idx="2">
                  <c:v>Eastern Oregon</c:v>
                </c:pt>
                <c:pt idx="3">
                  <c:v>MT. Hood &amp; Columbia River Gorge</c:v>
                </c:pt>
                <c:pt idx="4">
                  <c:v>Oregon Coast</c:v>
                </c:pt>
                <c:pt idx="5">
                  <c:v>Portland Region</c:v>
                </c:pt>
                <c:pt idx="6">
                  <c:v>Southern Oregon</c:v>
                </c:pt>
                <c:pt idx="7">
                  <c:v>Willamette Valley</c:v>
                </c:pt>
              </c:strCache>
            </c:strRef>
          </c:cat>
          <c:val>
            <c:numRef>
              <c:f>'New Pivot Table'!$E$3:$E$10</c:f>
              <c:numCache>
                <c:formatCode>* #,###,###,##0%;* \-#,###,###,##0%</c:formatCode>
                <c:ptCount val="8"/>
                <c:pt idx="0">
                  <c:v>7.9219924294809979E-2</c:v>
                </c:pt>
                <c:pt idx="1">
                  <c:v>4.9359204351382767E-2</c:v>
                </c:pt>
                <c:pt idx="2">
                  <c:v>0.5345596800070328</c:v>
                </c:pt>
                <c:pt idx="3">
                  <c:v>0.46424651469094508</c:v>
                </c:pt>
                <c:pt idx="4">
                  <c:v>8.9880932324247154E-2</c:v>
                </c:pt>
                <c:pt idx="5">
                  <c:v>-0.20480891354832878</c:v>
                </c:pt>
                <c:pt idx="6">
                  <c:v>0.47531286123536209</c:v>
                </c:pt>
                <c:pt idx="7">
                  <c:v>0.50208057804586947</c:v>
                </c:pt>
              </c:numCache>
            </c:numRef>
          </c:val>
          <c:extLst>
            <c:ext xmlns:c16="http://schemas.microsoft.com/office/drawing/2014/chart" uri="{C3380CC4-5D6E-409C-BE32-E72D297353CC}">
              <c16:uniqueId val="{00000003-4F35-46EE-928B-D7999F7CAB61}"/>
            </c:ext>
          </c:extLst>
        </c:ser>
        <c:ser>
          <c:idx val="4"/>
          <c:order val="4"/>
          <c:tx>
            <c:strRef>
              <c:f>'New Pivot Table'!$F$1:$F$2</c:f>
              <c:strCache>
                <c:ptCount val="2"/>
                <c:pt idx="0">
                  <c:v>2024</c:v>
                </c:pt>
                <c:pt idx="1">
                  <c:v>Demand Growth</c:v>
                </c:pt>
              </c:strCache>
            </c:strRef>
          </c:tx>
          <c:spPr>
            <a:solidFill>
              <a:schemeClr val="accent5"/>
            </a:solidFill>
            <a:ln>
              <a:noFill/>
            </a:ln>
            <a:effectLst/>
          </c:spPr>
          <c:invertIfNegative val="0"/>
          <c:cat>
            <c:strRef>
              <c:f>'New Pivot Table'!$A$3:$A$10</c:f>
              <c:strCache>
                <c:ptCount val="8"/>
                <c:pt idx="0">
                  <c:v>Oregon State</c:v>
                </c:pt>
                <c:pt idx="1">
                  <c:v>Central Oregon</c:v>
                </c:pt>
                <c:pt idx="2">
                  <c:v>Eastern Oregon</c:v>
                </c:pt>
                <c:pt idx="3">
                  <c:v>MT. Hood &amp; Columbia River Gorge</c:v>
                </c:pt>
                <c:pt idx="4">
                  <c:v>Oregon Coast</c:v>
                </c:pt>
                <c:pt idx="5">
                  <c:v>Portland Region</c:v>
                </c:pt>
                <c:pt idx="6">
                  <c:v>Southern Oregon</c:v>
                </c:pt>
                <c:pt idx="7">
                  <c:v>Willamette Valley</c:v>
                </c:pt>
              </c:strCache>
            </c:strRef>
          </c:cat>
          <c:val>
            <c:numRef>
              <c:f>'New Pivot Table'!$F$3:$F$10</c:f>
              <c:numCache>
                <c:formatCode>* #,###,###,##0%;* \-#,###,###,##0%</c:formatCode>
                <c:ptCount val="8"/>
                <c:pt idx="0">
                  <c:v>0.13543235308574672</c:v>
                </c:pt>
                <c:pt idx="1">
                  <c:v>0.15736549282895443</c:v>
                </c:pt>
                <c:pt idx="2">
                  <c:v>0.78910840932117532</c:v>
                </c:pt>
                <c:pt idx="3">
                  <c:v>0.55109631805400783</c:v>
                </c:pt>
                <c:pt idx="4">
                  <c:v>0.30759776997253241</c:v>
                </c:pt>
                <c:pt idx="5">
                  <c:v>-0.23385090814169873</c:v>
                </c:pt>
                <c:pt idx="6">
                  <c:v>0.40946378937615813</c:v>
                </c:pt>
                <c:pt idx="7">
                  <c:v>0.45496024528399936</c:v>
                </c:pt>
              </c:numCache>
            </c:numRef>
          </c:val>
          <c:extLst>
            <c:ext xmlns:c16="http://schemas.microsoft.com/office/drawing/2014/chart" uri="{C3380CC4-5D6E-409C-BE32-E72D297353CC}">
              <c16:uniqueId val="{00000004-4F35-46EE-928B-D7999F7CAB61}"/>
            </c:ext>
          </c:extLst>
        </c:ser>
        <c:ser>
          <c:idx val="5"/>
          <c:order val="5"/>
          <c:tx>
            <c:strRef>
              <c:f>'New Pivot Table'!$G$1:$G$2</c:f>
              <c:strCache>
                <c:ptCount val="2"/>
                <c:pt idx="0">
                  <c:v>2024</c:v>
                </c:pt>
                <c:pt idx="1">
                  <c:v>Revenue Growth</c:v>
                </c:pt>
              </c:strCache>
            </c:strRef>
          </c:tx>
          <c:spPr>
            <a:solidFill>
              <a:schemeClr val="accent6"/>
            </a:solidFill>
            <a:ln>
              <a:noFill/>
            </a:ln>
            <a:effectLst/>
          </c:spPr>
          <c:invertIfNegative val="0"/>
          <c:cat>
            <c:strRef>
              <c:f>'New Pivot Table'!$A$3:$A$10</c:f>
              <c:strCache>
                <c:ptCount val="8"/>
                <c:pt idx="0">
                  <c:v>Oregon State</c:v>
                </c:pt>
                <c:pt idx="1">
                  <c:v>Central Oregon</c:v>
                </c:pt>
                <c:pt idx="2">
                  <c:v>Eastern Oregon</c:v>
                </c:pt>
                <c:pt idx="3">
                  <c:v>MT. Hood &amp; Columbia River Gorge</c:v>
                </c:pt>
                <c:pt idx="4">
                  <c:v>Oregon Coast</c:v>
                </c:pt>
                <c:pt idx="5">
                  <c:v>Portland Region</c:v>
                </c:pt>
                <c:pt idx="6">
                  <c:v>Southern Oregon</c:v>
                </c:pt>
                <c:pt idx="7">
                  <c:v>Willamette Valley</c:v>
                </c:pt>
              </c:strCache>
            </c:strRef>
          </c:cat>
          <c:val>
            <c:numRef>
              <c:f>'New Pivot Table'!$G$3:$G$10</c:f>
              <c:numCache>
                <c:formatCode>* #,###,###,##0%;* \-#,###,###,##0%</c:formatCode>
                <c:ptCount val="8"/>
                <c:pt idx="0">
                  <c:v>0.50708253038792384</c:v>
                </c:pt>
                <c:pt idx="1">
                  <c:v>0.43176686485553617</c:v>
                </c:pt>
                <c:pt idx="2">
                  <c:v>1.3101089393613696</c:v>
                </c:pt>
                <c:pt idx="3">
                  <c:v>0.90862932047136569</c:v>
                </c:pt>
                <c:pt idx="4">
                  <c:v>0.62769822038840217</c:v>
                </c:pt>
                <c:pt idx="5">
                  <c:v>4.8133048319770035E-2</c:v>
                </c:pt>
                <c:pt idx="6">
                  <c:v>0.72437717499690946</c:v>
                </c:pt>
                <c:pt idx="7">
                  <c:v>1.1599414856173527</c:v>
                </c:pt>
              </c:numCache>
            </c:numRef>
          </c:val>
          <c:extLst>
            <c:ext xmlns:c16="http://schemas.microsoft.com/office/drawing/2014/chart" uri="{C3380CC4-5D6E-409C-BE32-E72D297353CC}">
              <c16:uniqueId val="{00000005-4F35-46EE-928B-D7999F7CAB61}"/>
            </c:ext>
          </c:extLst>
        </c:ser>
        <c:dLbls>
          <c:showLegendKey val="0"/>
          <c:showVal val="0"/>
          <c:showCatName val="0"/>
          <c:showSerName val="0"/>
          <c:showPercent val="0"/>
          <c:showBubbleSize val="0"/>
        </c:dLbls>
        <c:gapWidth val="219"/>
        <c:overlap val="-27"/>
        <c:axId val="1219335584"/>
        <c:axId val="1219331744"/>
      </c:barChart>
      <c:catAx>
        <c:axId val="1219335584"/>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700" b="0" i="0" u="none" strike="noStrike" kern="1200" baseline="0">
                <a:solidFill>
                  <a:schemeClr val="tx1">
                    <a:lumMod val="65000"/>
                    <a:lumOff val="35000"/>
                  </a:schemeClr>
                </a:solidFill>
                <a:latin typeface="+mn-lt"/>
                <a:ea typeface="+mn-ea"/>
                <a:cs typeface="+mn-cs"/>
              </a:defRPr>
            </a:pPr>
            <a:endParaRPr lang="en-US"/>
          </a:p>
        </c:txPr>
        <c:crossAx val="1219331744"/>
        <c:crosses val="autoZero"/>
        <c:auto val="1"/>
        <c:lblAlgn val="ctr"/>
        <c:lblOffset val="100"/>
        <c:noMultiLvlLbl val="0"/>
      </c:catAx>
      <c:valAx>
        <c:axId val="1219331744"/>
        <c:scaling>
          <c:orientation val="minMax"/>
          <c:min val="-0.2"/>
        </c:scaling>
        <c:delete val="0"/>
        <c:axPos val="l"/>
        <c:majorGridlines>
          <c:spPr>
            <a:ln w="9525" cap="flat" cmpd="sng" algn="ctr">
              <a:solidFill>
                <a:schemeClr val="tx1">
                  <a:lumMod val="15000"/>
                  <a:lumOff val="85000"/>
                </a:schemeClr>
              </a:solidFill>
              <a:round/>
            </a:ln>
            <a:effectLst/>
          </c:spPr>
        </c:majorGridlines>
        <c:numFmt formatCode="* #,###,###,##0%;* \-#,###,###,##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1933558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'Central Oregon'!$A$8</c:f>
              <c:strCache>
                <c:ptCount val="1"/>
                <c:pt idx="0">
                  <c:v>Central Oregon</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700" b="0" i="0" u="none" strike="noStrike" kern="1200" baseline="0">
                    <a:solidFill>
                      <a:schemeClr val="tx1">
                        <a:lumMod val="75000"/>
                        <a:lumOff val="25000"/>
                      </a:schemeClr>
                    </a:solidFill>
                    <a:latin typeface="Mark Pro Book" panose="020B06040202010101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'Central Oregon'!$B$7:$G$7</c:f>
              <c:strCache>
                <c:ptCount val="6"/>
                <c:pt idx="0">
                  <c:v>Occupancy Rate Growth</c:v>
                </c:pt>
                <c:pt idx="1">
                  <c:v>RevPAR Growth</c:v>
                </c:pt>
                <c:pt idx="2">
                  <c:v>ADR Growth</c:v>
                </c:pt>
                <c:pt idx="3">
                  <c:v>Supply Growth</c:v>
                </c:pt>
                <c:pt idx="4">
                  <c:v>Revenue Growth</c:v>
                </c:pt>
                <c:pt idx="5">
                  <c:v>Demand Growth</c:v>
                </c:pt>
              </c:strCache>
            </c:strRef>
          </c:cat>
          <c:val>
            <c:numRef>
              <c:f>'Central Oregon'!$B$8:$G$8</c:f>
              <c:numCache>
                <c:formatCode>0.00%</c:formatCode>
                <c:ptCount val="6"/>
                <c:pt idx="0" formatCode="* #,###,###,##0.0%;* \-#,###,###,##0.0%">
                  <c:v>0.11080300183749697</c:v>
                </c:pt>
                <c:pt idx="1">
                  <c:v>0.37727996387352342</c:v>
                </c:pt>
                <c:pt idx="2">
                  <c:v>0.22916265499434185</c:v>
                </c:pt>
                <c:pt idx="3">
                  <c:v>4.9359204351382767E-2</c:v>
                </c:pt>
                <c:pt idx="4">
                  <c:v>0.43176686485553617</c:v>
                </c:pt>
                <c:pt idx="5">
                  <c:v>0.15736549282895443</c:v>
                </c:pt>
              </c:numCache>
            </c:numRef>
          </c:val>
          <c:extLst>
            <c:ext xmlns:c16="http://schemas.microsoft.com/office/drawing/2014/chart" uri="{C3380CC4-5D6E-409C-BE32-E72D297353CC}">
              <c16:uniqueId val="{00000000-9F36-47EF-A9D9-668C43892813}"/>
            </c:ext>
          </c:extLst>
        </c:ser>
        <c:dLbls>
          <c:showLegendKey val="0"/>
          <c:showVal val="0"/>
          <c:showCatName val="0"/>
          <c:showSerName val="0"/>
          <c:showPercent val="0"/>
          <c:showBubbleSize val="0"/>
        </c:dLbls>
        <c:gapWidth val="44"/>
        <c:overlap val="-27"/>
        <c:axId val="1680054640"/>
        <c:axId val="1680055120"/>
      </c:barChart>
      <c:catAx>
        <c:axId val="1680054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700" b="0" i="0" u="none" strike="noStrike" kern="1200" baseline="0">
                <a:solidFill>
                  <a:schemeClr val="tx1">
                    <a:lumMod val="65000"/>
                    <a:lumOff val="35000"/>
                  </a:schemeClr>
                </a:solidFill>
                <a:latin typeface="Mark Pro Book" panose="020B0604020201010104" pitchFamily="34" charset="0"/>
                <a:ea typeface="+mn-ea"/>
                <a:cs typeface="+mn-cs"/>
              </a:defRPr>
            </a:pPr>
            <a:endParaRPr lang="en-US"/>
          </a:p>
        </c:txPr>
        <c:crossAx val="1680055120"/>
        <c:crosses val="autoZero"/>
        <c:auto val="1"/>
        <c:lblAlgn val="ctr"/>
        <c:lblOffset val="100"/>
        <c:noMultiLvlLbl val="0"/>
      </c:catAx>
      <c:valAx>
        <c:axId val="1680055120"/>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 #,###,###,##0.0%;* \-#,###,###,##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80054640"/>
        <c:crosses val="autoZero"/>
        <c:crossBetween val="between"/>
        <c:maj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'Eastern Oregon'!$A$5</c:f>
              <c:strCache>
                <c:ptCount val="1"/>
                <c:pt idx="0">
                  <c:v>Eastern Oregon</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700" b="0" i="0" u="none" strike="noStrike" kern="1200" baseline="0">
                    <a:solidFill>
                      <a:schemeClr val="tx1">
                        <a:lumMod val="75000"/>
                        <a:lumOff val="25000"/>
                      </a:schemeClr>
                    </a:solidFill>
                    <a:latin typeface="Mark Pro Book" panose="020B06040202010101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'Eastern Oregon'!$B$4:$G$4</c:f>
              <c:strCache>
                <c:ptCount val="6"/>
                <c:pt idx="0">
                  <c:v>Occupancy Rate Growth</c:v>
                </c:pt>
                <c:pt idx="1">
                  <c:v>RevPAR Growth</c:v>
                </c:pt>
                <c:pt idx="2">
                  <c:v>ADR Growth</c:v>
                </c:pt>
                <c:pt idx="3">
                  <c:v>Supply Growth</c:v>
                </c:pt>
                <c:pt idx="4">
                  <c:v>Demand Growth</c:v>
                </c:pt>
                <c:pt idx="5">
                  <c:v>Revenue Growth</c:v>
                </c:pt>
              </c:strCache>
            </c:strRef>
          </c:cat>
          <c:val>
            <c:numRef>
              <c:f>'Eastern Oregon'!$B$5:$G$5</c:f>
              <c:numCache>
                <c:formatCode>0.00%</c:formatCode>
                <c:ptCount val="6"/>
                <c:pt idx="0" formatCode="* #,###,###,##0.0%;* \-#,###,###,##0.0%">
                  <c:v>0.17735842179595993</c:v>
                </c:pt>
                <c:pt idx="1">
                  <c:v>0.5378442454148501</c:v>
                </c:pt>
                <c:pt idx="2">
                  <c:v>0.31910634392367349</c:v>
                </c:pt>
                <c:pt idx="3">
                  <c:v>0.5345596800070328</c:v>
                </c:pt>
                <c:pt idx="4">
                  <c:v>0.78910840932117532</c:v>
                </c:pt>
                <c:pt idx="5">
                  <c:v>1.3101089393613696</c:v>
                </c:pt>
              </c:numCache>
            </c:numRef>
          </c:val>
          <c:extLst>
            <c:ext xmlns:c16="http://schemas.microsoft.com/office/drawing/2014/chart" uri="{C3380CC4-5D6E-409C-BE32-E72D297353CC}">
              <c16:uniqueId val="{00000000-E1F0-495D-95BE-7B6F9483662E}"/>
            </c:ext>
          </c:extLst>
        </c:ser>
        <c:dLbls>
          <c:showLegendKey val="0"/>
          <c:showVal val="0"/>
          <c:showCatName val="0"/>
          <c:showSerName val="0"/>
          <c:showPercent val="0"/>
          <c:showBubbleSize val="0"/>
        </c:dLbls>
        <c:gapWidth val="44"/>
        <c:overlap val="-27"/>
        <c:axId val="1796565616"/>
        <c:axId val="1843059504"/>
      </c:barChart>
      <c:catAx>
        <c:axId val="1796565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700" b="0" i="0" u="none" strike="noStrike" kern="1200" baseline="0">
                <a:solidFill>
                  <a:schemeClr val="tx1">
                    <a:lumMod val="65000"/>
                    <a:lumOff val="35000"/>
                  </a:schemeClr>
                </a:solidFill>
                <a:latin typeface="+mn-lt"/>
                <a:ea typeface="+mn-ea"/>
                <a:cs typeface="+mn-cs"/>
              </a:defRPr>
            </a:pPr>
            <a:endParaRPr lang="en-US"/>
          </a:p>
        </c:txPr>
        <c:crossAx val="1843059504"/>
        <c:crosses val="autoZero"/>
        <c:auto val="1"/>
        <c:lblAlgn val="ctr"/>
        <c:lblOffset val="100"/>
        <c:noMultiLvlLbl val="0"/>
      </c:catAx>
      <c:valAx>
        <c:axId val="1843059504"/>
        <c:scaling>
          <c:orientation val="minMax"/>
          <c:min val="-0.2"/>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965656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Southern!$A$2</c:f>
              <c:strCache>
                <c:ptCount val="1"/>
                <c:pt idx="0">
                  <c:v>Southern Oregon</c:v>
                </c:pt>
              </c:strCache>
            </c:strRef>
          </c:tx>
          <c:spPr>
            <a:solidFill>
              <a:schemeClr val="accent1"/>
            </a:solidFill>
            <a:ln>
              <a:noFill/>
            </a:ln>
            <a:effectLst/>
          </c:spPr>
          <c:invertIfNegative val="0"/>
          <c:dPt>
            <c:idx val="0"/>
            <c:invertIfNegative val="0"/>
            <c:bubble3D val="0"/>
            <c:spPr>
              <a:solidFill>
                <a:srgbClr val="AE3A5D"/>
              </a:solidFill>
              <a:ln>
                <a:noFill/>
              </a:ln>
              <a:effectLst/>
            </c:spPr>
            <c:extLst>
              <c:ext xmlns:c16="http://schemas.microsoft.com/office/drawing/2014/chart" uri="{C3380CC4-5D6E-409C-BE32-E72D297353CC}">
                <c16:uniqueId val="{00000001-B458-47AA-973E-8C42D0D39474}"/>
              </c:ext>
            </c:extLst>
          </c:dPt>
          <c:dLbls>
            <c:spPr>
              <a:noFill/>
              <a:ln>
                <a:noFill/>
              </a:ln>
              <a:effectLst/>
            </c:spPr>
            <c:txPr>
              <a:bodyPr rot="0" spcFirstLastPara="1" vertOverflow="ellipsis" vert="horz" wrap="square" lIns="38100" tIns="19050" rIns="38100" bIns="19050" anchor="ctr" anchorCtr="1">
                <a:spAutoFit/>
              </a:bodyPr>
              <a:lstStyle/>
              <a:p>
                <a:pPr>
                  <a:defRPr sz="17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Southern!$B$1:$G$1</c:f>
              <c:strCache>
                <c:ptCount val="6"/>
                <c:pt idx="0">
                  <c:v>Occupancy Rate Growth</c:v>
                </c:pt>
                <c:pt idx="1">
                  <c:v>RevPAR Growth</c:v>
                </c:pt>
                <c:pt idx="2">
                  <c:v>ADR Growth</c:v>
                </c:pt>
                <c:pt idx="3">
                  <c:v>Supply Growth</c:v>
                </c:pt>
                <c:pt idx="4">
                  <c:v>Revenue Growth</c:v>
                </c:pt>
                <c:pt idx="5">
                  <c:v>Demand Growth</c:v>
                </c:pt>
              </c:strCache>
            </c:strRef>
          </c:cat>
          <c:val>
            <c:numRef>
              <c:f>Southern!$B$2:$G$2</c:f>
              <c:numCache>
                <c:formatCode>* #,###,###,##0%;* \-#,###,###,##0%</c:formatCode>
                <c:ptCount val="6"/>
                <c:pt idx="0">
                  <c:v>-4.9559604241722378E-2</c:v>
                </c:pt>
                <c:pt idx="1">
                  <c:v>0.17528462739983156</c:v>
                </c:pt>
                <c:pt idx="2">
                  <c:v>0.24550591583668233</c:v>
                </c:pt>
                <c:pt idx="3">
                  <c:v>0.47531286123536209</c:v>
                </c:pt>
                <c:pt idx="4">
                  <c:v>0.72437717499690946</c:v>
                </c:pt>
                <c:pt idx="5">
                  <c:v>0.40946378937615813</c:v>
                </c:pt>
              </c:numCache>
            </c:numRef>
          </c:val>
          <c:extLst>
            <c:ext xmlns:c16="http://schemas.microsoft.com/office/drawing/2014/chart" uri="{C3380CC4-5D6E-409C-BE32-E72D297353CC}">
              <c16:uniqueId val="{00000000-B458-47AA-973E-8C42D0D39474}"/>
            </c:ext>
          </c:extLst>
        </c:ser>
        <c:dLbls>
          <c:showLegendKey val="0"/>
          <c:showVal val="0"/>
          <c:showCatName val="0"/>
          <c:showSerName val="0"/>
          <c:showPercent val="0"/>
          <c:showBubbleSize val="0"/>
        </c:dLbls>
        <c:gapWidth val="44"/>
        <c:overlap val="-27"/>
        <c:axId val="1741585744"/>
        <c:axId val="1741584304"/>
      </c:barChart>
      <c:catAx>
        <c:axId val="1741585744"/>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700" b="0" i="0" u="none" strike="noStrike" kern="1200" baseline="0">
                <a:solidFill>
                  <a:schemeClr val="tx1">
                    <a:lumMod val="65000"/>
                    <a:lumOff val="35000"/>
                  </a:schemeClr>
                </a:solidFill>
                <a:latin typeface="+mn-lt"/>
                <a:ea typeface="+mn-ea"/>
                <a:cs typeface="+mn-cs"/>
              </a:defRPr>
            </a:pPr>
            <a:endParaRPr lang="en-US"/>
          </a:p>
        </c:txPr>
        <c:crossAx val="1741584304"/>
        <c:crosses val="autoZero"/>
        <c:auto val="1"/>
        <c:lblAlgn val="ctr"/>
        <c:lblOffset val="100"/>
        <c:noMultiLvlLbl val="0"/>
      </c:catAx>
      <c:valAx>
        <c:axId val="1741584304"/>
        <c:scaling>
          <c:orientation val="minMax"/>
        </c:scaling>
        <c:delete val="0"/>
        <c:axPos val="l"/>
        <c:majorGridlines>
          <c:spPr>
            <a:ln w="9525" cap="flat" cmpd="sng" algn="ctr">
              <a:solidFill>
                <a:schemeClr val="tx1">
                  <a:lumMod val="15000"/>
                  <a:lumOff val="85000"/>
                </a:schemeClr>
              </a:solidFill>
              <a:round/>
            </a:ln>
            <a:effectLst/>
          </c:spPr>
        </c:majorGridlines>
        <c:numFmt formatCode="* #,###,###,##0%;* \-#,###,###,##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415857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COAST!$A$2</c:f>
              <c:strCache>
                <c:ptCount val="1"/>
                <c:pt idx="0">
                  <c:v>Oregon Coast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7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COAST!$B$1:$G$1</c:f>
              <c:strCache>
                <c:ptCount val="6"/>
                <c:pt idx="0">
                  <c:v>Occupancy Rate Growth</c:v>
                </c:pt>
                <c:pt idx="1">
                  <c:v>RevPAR Growth</c:v>
                </c:pt>
                <c:pt idx="2">
                  <c:v>ADR Growth</c:v>
                </c:pt>
                <c:pt idx="3">
                  <c:v>Supply Growth</c:v>
                </c:pt>
                <c:pt idx="4">
                  <c:v>Demand Growth</c:v>
                </c:pt>
                <c:pt idx="5">
                  <c:v>Revenue Growth</c:v>
                </c:pt>
              </c:strCache>
            </c:strRef>
          </c:cat>
          <c:val>
            <c:numRef>
              <c:f>COAST!$B$2:$G$2</c:f>
              <c:numCache>
                <c:formatCode>* #,###,###,##0%;* \-#,###,###,##0%</c:formatCode>
                <c:ptCount val="6"/>
                <c:pt idx="0">
                  <c:v>0.20734027684979209</c:v>
                </c:pt>
                <c:pt idx="1">
                  <c:v>0.50617309023582158</c:v>
                </c:pt>
                <c:pt idx="2">
                  <c:v>0.2436658336796152</c:v>
                </c:pt>
                <c:pt idx="3">
                  <c:v>8.9880932324247154E-2</c:v>
                </c:pt>
                <c:pt idx="4">
                  <c:v>0.30759776997253241</c:v>
                </c:pt>
                <c:pt idx="5">
                  <c:v>0.62769822038840217</c:v>
                </c:pt>
              </c:numCache>
            </c:numRef>
          </c:val>
          <c:extLst>
            <c:ext xmlns:c16="http://schemas.microsoft.com/office/drawing/2014/chart" uri="{C3380CC4-5D6E-409C-BE32-E72D297353CC}">
              <c16:uniqueId val="{00000000-721A-4135-827B-7EBF1A3EFFA9}"/>
            </c:ext>
          </c:extLst>
        </c:ser>
        <c:dLbls>
          <c:showLegendKey val="0"/>
          <c:showVal val="0"/>
          <c:showCatName val="0"/>
          <c:showSerName val="0"/>
          <c:showPercent val="0"/>
          <c:showBubbleSize val="0"/>
        </c:dLbls>
        <c:gapWidth val="44"/>
        <c:overlap val="-27"/>
        <c:axId val="1212195008"/>
        <c:axId val="1212198368"/>
      </c:barChart>
      <c:catAx>
        <c:axId val="1212195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700" b="0" i="0" u="none" strike="noStrike" kern="1200" baseline="0">
                <a:solidFill>
                  <a:schemeClr val="tx1">
                    <a:lumMod val="65000"/>
                    <a:lumOff val="35000"/>
                  </a:schemeClr>
                </a:solidFill>
                <a:latin typeface="+mn-lt"/>
                <a:ea typeface="+mn-ea"/>
                <a:cs typeface="+mn-cs"/>
              </a:defRPr>
            </a:pPr>
            <a:endParaRPr lang="en-US"/>
          </a:p>
        </c:txPr>
        <c:crossAx val="1212198368"/>
        <c:crosses val="autoZero"/>
        <c:auto val="1"/>
        <c:lblAlgn val="ctr"/>
        <c:lblOffset val="100"/>
        <c:noMultiLvlLbl val="0"/>
      </c:catAx>
      <c:valAx>
        <c:axId val="1212198368"/>
        <c:scaling>
          <c:orientation val="minMax"/>
        </c:scaling>
        <c:delete val="0"/>
        <c:axPos val="l"/>
        <c:majorGridlines>
          <c:spPr>
            <a:ln w="9525" cap="flat" cmpd="sng" algn="ctr">
              <a:solidFill>
                <a:schemeClr val="tx1">
                  <a:lumMod val="15000"/>
                  <a:lumOff val="85000"/>
                </a:schemeClr>
              </a:solidFill>
              <a:round/>
            </a:ln>
            <a:effectLst/>
          </c:spPr>
        </c:majorGridlines>
        <c:numFmt formatCode="* #,###,###,##0%;* \-#,###,###,##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121950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WV!$A$3</c:f>
              <c:strCache>
                <c:ptCount val="1"/>
                <c:pt idx="0">
                  <c:v>Willamette Valley</c:v>
                </c:pt>
              </c:strCache>
            </c:strRef>
          </c:tx>
          <c:spPr>
            <a:solidFill>
              <a:schemeClr val="accent1"/>
            </a:solidFill>
            <a:ln>
              <a:noFill/>
            </a:ln>
            <a:effectLst/>
          </c:spPr>
          <c:invertIfNegative val="0"/>
          <c:dPt>
            <c:idx val="0"/>
            <c:invertIfNegative val="0"/>
            <c:bubble3D val="0"/>
            <c:spPr>
              <a:solidFill>
                <a:srgbClr val="AE3A5D"/>
              </a:solidFill>
              <a:ln>
                <a:noFill/>
              </a:ln>
              <a:effectLst/>
            </c:spPr>
            <c:extLst>
              <c:ext xmlns:c16="http://schemas.microsoft.com/office/drawing/2014/chart" uri="{C3380CC4-5D6E-409C-BE32-E72D297353CC}">
                <c16:uniqueId val="{00000001-C4CA-4198-89BC-5C83C82B58BB}"/>
              </c:ext>
            </c:extLst>
          </c:dPt>
          <c:dLbls>
            <c:spPr>
              <a:noFill/>
              <a:ln>
                <a:noFill/>
              </a:ln>
              <a:effectLst/>
            </c:spPr>
            <c:txPr>
              <a:bodyPr rot="0" spcFirstLastPara="1" vertOverflow="ellipsis" vert="horz" wrap="square" lIns="38100" tIns="19050" rIns="38100" bIns="19050" anchor="ctr" anchorCtr="1">
                <a:spAutoFit/>
              </a:bodyPr>
              <a:lstStyle/>
              <a:p>
                <a:pPr>
                  <a:defRPr sz="17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WV!$B$2:$G$2</c:f>
              <c:strCache>
                <c:ptCount val="6"/>
                <c:pt idx="0">
                  <c:v>Occupancy Rate Growth</c:v>
                </c:pt>
                <c:pt idx="1">
                  <c:v>RevPAR Growth</c:v>
                </c:pt>
                <c:pt idx="2">
                  <c:v>ADR Growth</c:v>
                </c:pt>
                <c:pt idx="3">
                  <c:v>Supply Growth</c:v>
                </c:pt>
                <c:pt idx="4">
                  <c:v>Demand Growth</c:v>
                </c:pt>
                <c:pt idx="5">
                  <c:v>Revenue Growth</c:v>
                </c:pt>
              </c:strCache>
            </c:strRef>
          </c:cat>
          <c:val>
            <c:numRef>
              <c:f>WV!$B$3:$G$3</c:f>
              <c:numCache>
                <c:formatCode>* #,###,###,##0%;* \-#,###,###,##0%</c:formatCode>
                <c:ptCount val="6"/>
                <c:pt idx="0">
                  <c:v>-3.4705854752609559E-2</c:v>
                </c:pt>
                <c:pt idx="1">
                  <c:v>0.43186197861057435</c:v>
                </c:pt>
                <c:pt idx="2">
                  <c:v>0.48043302177869884</c:v>
                </c:pt>
                <c:pt idx="3">
                  <c:v>0.50208057804586947</c:v>
                </c:pt>
                <c:pt idx="4">
                  <c:v>0.45496024528399936</c:v>
                </c:pt>
                <c:pt idx="5">
                  <c:v>1.1599414856173527</c:v>
                </c:pt>
              </c:numCache>
            </c:numRef>
          </c:val>
          <c:extLst>
            <c:ext xmlns:c16="http://schemas.microsoft.com/office/drawing/2014/chart" uri="{C3380CC4-5D6E-409C-BE32-E72D297353CC}">
              <c16:uniqueId val="{00000000-C4CA-4198-89BC-5C83C82B58BB}"/>
            </c:ext>
          </c:extLst>
        </c:ser>
        <c:dLbls>
          <c:showLegendKey val="0"/>
          <c:showVal val="0"/>
          <c:showCatName val="0"/>
          <c:showSerName val="0"/>
          <c:showPercent val="0"/>
          <c:showBubbleSize val="0"/>
        </c:dLbls>
        <c:gapWidth val="44"/>
        <c:overlap val="-27"/>
        <c:axId val="1802000416"/>
        <c:axId val="1802003296"/>
      </c:barChart>
      <c:catAx>
        <c:axId val="180200041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700" b="0" i="0" u="none" strike="noStrike" kern="1200" baseline="0">
                <a:solidFill>
                  <a:schemeClr val="tx1">
                    <a:lumMod val="65000"/>
                    <a:lumOff val="35000"/>
                  </a:schemeClr>
                </a:solidFill>
                <a:latin typeface="+mn-lt"/>
                <a:ea typeface="+mn-ea"/>
                <a:cs typeface="+mn-cs"/>
              </a:defRPr>
            </a:pPr>
            <a:endParaRPr lang="en-US"/>
          </a:p>
        </c:txPr>
        <c:crossAx val="1802003296"/>
        <c:crosses val="autoZero"/>
        <c:auto val="1"/>
        <c:lblAlgn val="ctr"/>
        <c:lblOffset val="100"/>
        <c:noMultiLvlLbl val="0"/>
      </c:catAx>
      <c:valAx>
        <c:axId val="1802003296"/>
        <c:scaling>
          <c:orientation val="minMax"/>
        </c:scaling>
        <c:delete val="0"/>
        <c:axPos val="l"/>
        <c:majorGridlines>
          <c:spPr>
            <a:ln w="9525" cap="flat" cmpd="sng" algn="ctr">
              <a:solidFill>
                <a:schemeClr val="tx1">
                  <a:lumMod val="15000"/>
                  <a:lumOff val="85000"/>
                </a:schemeClr>
              </a:solidFill>
              <a:round/>
            </a:ln>
            <a:effectLst/>
          </c:spPr>
        </c:majorGridlines>
        <c:numFmt formatCode="* #,###,###,##0%;* \-#,###,###,##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020004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Portland!$A$2</c:f>
              <c:strCache>
                <c:ptCount val="1"/>
                <c:pt idx="0">
                  <c:v>Portland Region</c:v>
                </c:pt>
              </c:strCache>
            </c:strRef>
          </c:tx>
          <c:spPr>
            <a:solidFill>
              <a:schemeClr val="accent1"/>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1-895B-4857-8A57-2718190554FC}"/>
              </c:ext>
            </c:extLst>
          </c:dPt>
          <c:dPt>
            <c:idx val="3"/>
            <c:invertIfNegative val="0"/>
            <c:bubble3D val="0"/>
            <c:spPr>
              <a:solidFill>
                <a:srgbClr val="AE3A5D"/>
              </a:solidFill>
              <a:ln>
                <a:noFill/>
              </a:ln>
              <a:effectLst/>
            </c:spPr>
            <c:extLst>
              <c:ext xmlns:c16="http://schemas.microsoft.com/office/drawing/2014/chart" uri="{C3380CC4-5D6E-409C-BE32-E72D297353CC}">
                <c16:uniqueId val="{00000003-895B-4857-8A57-2718190554FC}"/>
              </c:ext>
            </c:extLst>
          </c:dPt>
          <c:dPt>
            <c:idx val="5"/>
            <c:invertIfNegative val="0"/>
            <c:bubble3D val="0"/>
            <c:spPr>
              <a:solidFill>
                <a:schemeClr val="accent3"/>
              </a:solidFill>
              <a:ln>
                <a:noFill/>
              </a:ln>
              <a:effectLst/>
            </c:spPr>
            <c:extLst>
              <c:ext xmlns:c16="http://schemas.microsoft.com/office/drawing/2014/chart" uri="{C3380CC4-5D6E-409C-BE32-E72D297353CC}">
                <c16:uniqueId val="{00000005-895B-4857-8A57-2718190554FC}"/>
              </c:ext>
            </c:extLst>
          </c:dPt>
          <c:dLbls>
            <c:spPr>
              <a:noFill/>
              <a:ln>
                <a:noFill/>
              </a:ln>
              <a:effectLst/>
            </c:spPr>
            <c:txPr>
              <a:bodyPr rot="0" spcFirstLastPara="1" vertOverflow="ellipsis" vert="horz" wrap="square" lIns="38100" tIns="19050" rIns="38100" bIns="19050" anchor="ctr" anchorCtr="1">
                <a:spAutoFit/>
              </a:bodyPr>
              <a:lstStyle/>
              <a:p>
                <a:pPr>
                  <a:defRPr sz="17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Portland!$B$1:$G$1</c:f>
              <c:strCache>
                <c:ptCount val="6"/>
                <c:pt idx="0">
                  <c:v>Occupancy Rate Growth</c:v>
                </c:pt>
                <c:pt idx="1">
                  <c:v>RevPAR Growth</c:v>
                </c:pt>
                <c:pt idx="2">
                  <c:v>ADR Growth</c:v>
                </c:pt>
                <c:pt idx="3">
                  <c:v>Supply Growth</c:v>
                </c:pt>
                <c:pt idx="4">
                  <c:v>Revenue Growth</c:v>
                </c:pt>
                <c:pt idx="5">
                  <c:v>Demand Growth</c:v>
                </c:pt>
              </c:strCache>
            </c:strRef>
          </c:cat>
          <c:val>
            <c:numRef>
              <c:f>Portland!$B$2:$G$2</c:f>
              <c:numCache>
                <c:formatCode>* #,###,###,##0%;* \-#,###,###,##0%</c:formatCode>
                <c:ptCount val="6"/>
                <c:pt idx="0">
                  <c:v>-3.5043592508568346E-2</c:v>
                </c:pt>
                <c:pt idx="1">
                  <c:v>0.32392536759588797</c:v>
                </c:pt>
                <c:pt idx="2">
                  <c:v>0.37625049700242891</c:v>
                </c:pt>
                <c:pt idx="3">
                  <c:v>-0.20480891354832878</c:v>
                </c:pt>
                <c:pt idx="4">
                  <c:v>4.8133048319770035E-2</c:v>
                </c:pt>
                <c:pt idx="5">
                  <c:v>-0.23385090814169873</c:v>
                </c:pt>
              </c:numCache>
            </c:numRef>
          </c:val>
          <c:extLst>
            <c:ext xmlns:c16="http://schemas.microsoft.com/office/drawing/2014/chart" uri="{C3380CC4-5D6E-409C-BE32-E72D297353CC}">
              <c16:uniqueId val="{00000006-895B-4857-8A57-2718190554FC}"/>
            </c:ext>
          </c:extLst>
        </c:ser>
        <c:dLbls>
          <c:showLegendKey val="0"/>
          <c:showVal val="0"/>
          <c:showCatName val="0"/>
          <c:showSerName val="0"/>
          <c:showPercent val="0"/>
          <c:showBubbleSize val="0"/>
        </c:dLbls>
        <c:gapWidth val="44"/>
        <c:overlap val="-27"/>
        <c:axId val="1744357280"/>
        <c:axId val="1305621071"/>
      </c:barChart>
      <c:catAx>
        <c:axId val="1744357280"/>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700" b="0" i="0" u="none" strike="noStrike" kern="1200" baseline="0">
                <a:solidFill>
                  <a:schemeClr val="tx1">
                    <a:lumMod val="65000"/>
                    <a:lumOff val="35000"/>
                  </a:schemeClr>
                </a:solidFill>
                <a:latin typeface="+mn-lt"/>
                <a:ea typeface="+mn-ea"/>
                <a:cs typeface="+mn-cs"/>
              </a:defRPr>
            </a:pPr>
            <a:endParaRPr lang="en-US"/>
          </a:p>
        </c:txPr>
        <c:crossAx val="1305621071"/>
        <c:crossesAt val="0"/>
        <c:auto val="1"/>
        <c:lblAlgn val="ctr"/>
        <c:lblOffset val="100"/>
        <c:noMultiLvlLbl val="0"/>
      </c:catAx>
      <c:valAx>
        <c:axId val="1305621071"/>
        <c:scaling>
          <c:orientation val="minMax"/>
          <c:max val="0.4"/>
        </c:scaling>
        <c:delete val="0"/>
        <c:axPos val="l"/>
        <c:majorGridlines>
          <c:spPr>
            <a:ln w="9525" cap="flat" cmpd="sng" algn="ctr">
              <a:solidFill>
                <a:schemeClr val="tx1">
                  <a:lumMod val="15000"/>
                  <a:lumOff val="85000"/>
                </a:schemeClr>
              </a:solidFill>
              <a:round/>
            </a:ln>
            <a:effectLst/>
          </c:spPr>
        </c:majorGridlines>
        <c:numFmt formatCode="* #,###,###,##0%;* \-#,###,###,##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443572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'Mt Hood Gorge'!$A$20</c:f>
              <c:strCache>
                <c:ptCount val="1"/>
                <c:pt idx="0">
                  <c:v>MT. Hood &amp; Columbia River Gorge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7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'Mt Hood Gorge'!$B$19:$G$19</c:f>
              <c:strCache>
                <c:ptCount val="6"/>
                <c:pt idx="0">
                  <c:v>Occupancy Rate Growth</c:v>
                </c:pt>
                <c:pt idx="1">
                  <c:v>RevPAR Growth</c:v>
                </c:pt>
                <c:pt idx="2">
                  <c:v>ADR Growth</c:v>
                </c:pt>
                <c:pt idx="3">
                  <c:v>Supply Growth</c:v>
                </c:pt>
                <c:pt idx="4">
                  <c:v>Demand Growth</c:v>
                </c:pt>
                <c:pt idx="5">
                  <c:v>Revenue Growth</c:v>
                </c:pt>
              </c:strCache>
            </c:strRef>
          </c:cat>
          <c:val>
            <c:numRef>
              <c:f>'Mt Hood Gorge'!$B$20:$G$20</c:f>
              <c:numCache>
                <c:formatCode>* #,###,###,##0%;* \-#,###,###,##0%</c:formatCode>
                <c:ptCount val="6"/>
                <c:pt idx="0">
                  <c:v>6.4890271282147943E-2</c:v>
                </c:pt>
                <c:pt idx="1">
                  <c:v>0.30898732573787058</c:v>
                </c:pt>
                <c:pt idx="2">
                  <c:v>0.22474338622696005</c:v>
                </c:pt>
                <c:pt idx="3">
                  <c:v>0.46424651469094508</c:v>
                </c:pt>
                <c:pt idx="4">
                  <c:v>0.55109631805400783</c:v>
                </c:pt>
                <c:pt idx="5">
                  <c:v>0.90862932047136569</c:v>
                </c:pt>
              </c:numCache>
            </c:numRef>
          </c:val>
          <c:extLst>
            <c:ext xmlns:c16="http://schemas.microsoft.com/office/drawing/2014/chart" uri="{C3380CC4-5D6E-409C-BE32-E72D297353CC}">
              <c16:uniqueId val="{00000000-D15D-4E44-9C86-0D52E4E669ED}"/>
            </c:ext>
          </c:extLst>
        </c:ser>
        <c:dLbls>
          <c:showLegendKey val="0"/>
          <c:showVal val="0"/>
          <c:showCatName val="0"/>
          <c:showSerName val="0"/>
          <c:showPercent val="0"/>
          <c:showBubbleSize val="0"/>
        </c:dLbls>
        <c:gapWidth val="44"/>
        <c:overlap val="-27"/>
        <c:axId val="1764766288"/>
        <c:axId val="1764766768"/>
      </c:barChart>
      <c:catAx>
        <c:axId val="1764766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700" b="0" i="0" u="none" strike="noStrike" kern="1200" baseline="0">
                <a:solidFill>
                  <a:schemeClr val="tx1">
                    <a:lumMod val="65000"/>
                    <a:lumOff val="35000"/>
                  </a:schemeClr>
                </a:solidFill>
                <a:latin typeface="+mn-lt"/>
                <a:ea typeface="+mn-ea"/>
                <a:cs typeface="+mn-cs"/>
              </a:defRPr>
            </a:pPr>
            <a:endParaRPr lang="en-US"/>
          </a:p>
        </c:txPr>
        <c:crossAx val="1764766768"/>
        <c:crosses val="autoZero"/>
        <c:auto val="1"/>
        <c:lblAlgn val="ctr"/>
        <c:lblOffset val="100"/>
        <c:noMultiLvlLbl val="0"/>
      </c:catAx>
      <c:valAx>
        <c:axId val="1764766768"/>
        <c:scaling>
          <c:orientation val="minMax"/>
        </c:scaling>
        <c:delete val="0"/>
        <c:axPos val="l"/>
        <c:majorGridlines>
          <c:spPr>
            <a:ln w="9525" cap="flat" cmpd="sng" algn="ctr">
              <a:solidFill>
                <a:schemeClr val="tx1">
                  <a:lumMod val="15000"/>
                  <a:lumOff val="85000"/>
                </a:schemeClr>
              </a:solidFill>
              <a:round/>
            </a:ln>
            <a:effectLst/>
          </c:spPr>
        </c:majorGridlines>
        <c:numFmt formatCode="* #,###,###,##0%;* \-#,###,###,##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647662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BFA525-B91D-4A87-89EB-55604918D50E}" type="datetimeFigureOut">
              <a:rPr lang="en-US" smtClean="0"/>
              <a:t>2/20/2025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6A84E7-33A9-4BB1-9798-E7CFB56113C8}" type="slidenum">
              <a:rPr lang="en-US" smtClean="0"/>
              <a:t>‹#›</a:t>
            </a:fld>
            <a:endParaRPr lang="en-US"/>
          </a:p>
        </p:txBody>
      </p:sp>
    </p:spTree>
    <p:extLst>
      <p:ext uri="{BB962C8B-B14F-4D97-AF65-F5344CB8AC3E}">
        <p14:creationId xmlns:p14="http://schemas.microsoft.com/office/powerpoint/2010/main" val="30300740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3E77C9-BA4B-5B40-BAA4-221140E576A4}" type="slidenum">
              <a:rPr lang="en-US" smtClean="0"/>
              <a:t>1</a:t>
            </a:fld>
            <a:endParaRPr lang="en-US"/>
          </a:p>
        </p:txBody>
      </p:sp>
    </p:spTree>
    <p:extLst>
      <p:ext uri="{BB962C8B-B14F-4D97-AF65-F5344CB8AC3E}">
        <p14:creationId xmlns:p14="http://schemas.microsoft.com/office/powerpoint/2010/main" val="4008822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773E77C9-BA4B-5B40-BAA4-221140E576A4}" type="slidenum">
              <a:rPr lang="en-US" smtClean="0"/>
              <a:t>35</a:t>
            </a:fld>
            <a:endParaRPr lang="en-US"/>
          </a:p>
        </p:txBody>
      </p:sp>
    </p:spTree>
    <p:extLst>
      <p:ext uri="{BB962C8B-B14F-4D97-AF65-F5344CB8AC3E}">
        <p14:creationId xmlns:p14="http://schemas.microsoft.com/office/powerpoint/2010/main" val="3891472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6A84E7-33A9-4BB1-9798-E7CFB56113C8}" type="slidenum">
              <a:rPr lang="en-US" smtClean="0"/>
              <a:t>41</a:t>
            </a:fld>
            <a:endParaRPr lang="en-US"/>
          </a:p>
        </p:txBody>
      </p:sp>
    </p:spTree>
    <p:extLst>
      <p:ext uri="{BB962C8B-B14F-4D97-AF65-F5344CB8AC3E}">
        <p14:creationId xmlns:p14="http://schemas.microsoft.com/office/powerpoint/2010/main" val="12460790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2E785-123A-691F-0117-755F6B8234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6F40E5-D007-2D11-F6C3-CAC0F8E291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F525E6-7A0E-2F9A-414B-CC783CCD9287}"/>
              </a:ext>
            </a:extLst>
          </p:cNvPr>
          <p:cNvSpPr>
            <a:spLocks noGrp="1"/>
          </p:cNvSpPr>
          <p:nvPr>
            <p:ph type="body" idx="1"/>
          </p:nvPr>
        </p:nvSpPr>
        <p:spPr/>
        <p:txBody>
          <a:bodyPr/>
          <a:lstStyle/>
          <a:p>
            <a:endParaRPr lang="en-US" baseline="0"/>
          </a:p>
        </p:txBody>
      </p:sp>
      <p:sp>
        <p:nvSpPr>
          <p:cNvPr id="4" name="Slide Number Placeholder 3">
            <a:extLst>
              <a:ext uri="{FF2B5EF4-FFF2-40B4-BE49-F238E27FC236}">
                <a16:creationId xmlns:a16="http://schemas.microsoft.com/office/drawing/2014/main" id="{A9720707-CF13-957B-B228-897FD28C3141}"/>
              </a:ext>
            </a:extLst>
          </p:cNvPr>
          <p:cNvSpPr>
            <a:spLocks noGrp="1"/>
          </p:cNvSpPr>
          <p:nvPr>
            <p:ph type="sldNum" sz="quarter" idx="10"/>
          </p:nvPr>
        </p:nvSpPr>
        <p:spPr/>
        <p:txBody>
          <a:bodyPr/>
          <a:lstStyle/>
          <a:p>
            <a:fld id="{773E77C9-BA4B-5B40-BAA4-221140E576A4}" type="slidenum">
              <a:rPr lang="en-US" smtClean="0"/>
              <a:t>44</a:t>
            </a:fld>
            <a:endParaRPr lang="en-US"/>
          </a:p>
        </p:txBody>
      </p:sp>
    </p:spTree>
    <p:extLst>
      <p:ext uri="{BB962C8B-B14F-4D97-AF65-F5344CB8AC3E}">
        <p14:creationId xmlns:p14="http://schemas.microsoft.com/office/powerpoint/2010/main" val="1070370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773E77C9-BA4B-5B40-BAA4-221140E576A4}" type="slidenum">
              <a:rPr lang="en-US" smtClean="0"/>
              <a:t>45</a:t>
            </a:fld>
            <a:endParaRPr lang="en-US"/>
          </a:p>
        </p:txBody>
      </p:sp>
    </p:spTree>
    <p:extLst>
      <p:ext uri="{BB962C8B-B14F-4D97-AF65-F5344CB8AC3E}">
        <p14:creationId xmlns:p14="http://schemas.microsoft.com/office/powerpoint/2010/main" val="29995968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816458-34EA-9842-F996-DB08BB79FF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B48EC4-F95A-9B4C-E8E8-DB122750ED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5D2CAB-FD1C-4A79-49E6-246276917D2A}"/>
              </a:ext>
            </a:extLst>
          </p:cNvPr>
          <p:cNvSpPr>
            <a:spLocks noGrp="1"/>
          </p:cNvSpPr>
          <p:nvPr>
            <p:ph type="body" idx="1"/>
          </p:nvPr>
        </p:nvSpPr>
        <p:spPr/>
        <p:txBody>
          <a:bodyPr/>
          <a:lstStyle/>
          <a:p>
            <a:endParaRPr lang="en-US" baseline="0"/>
          </a:p>
        </p:txBody>
      </p:sp>
      <p:sp>
        <p:nvSpPr>
          <p:cNvPr id="4" name="Slide Number Placeholder 3">
            <a:extLst>
              <a:ext uri="{FF2B5EF4-FFF2-40B4-BE49-F238E27FC236}">
                <a16:creationId xmlns:a16="http://schemas.microsoft.com/office/drawing/2014/main" id="{D97144BC-3311-21A5-49A7-F768F0841DB2}"/>
              </a:ext>
            </a:extLst>
          </p:cNvPr>
          <p:cNvSpPr>
            <a:spLocks noGrp="1"/>
          </p:cNvSpPr>
          <p:nvPr>
            <p:ph type="sldNum" sz="quarter" idx="10"/>
          </p:nvPr>
        </p:nvSpPr>
        <p:spPr/>
        <p:txBody>
          <a:bodyPr/>
          <a:lstStyle/>
          <a:p>
            <a:fld id="{773E77C9-BA4B-5B40-BAA4-221140E576A4}" type="slidenum">
              <a:rPr lang="en-US" smtClean="0"/>
              <a:t>54</a:t>
            </a:fld>
            <a:endParaRPr lang="en-US"/>
          </a:p>
        </p:txBody>
      </p:sp>
    </p:spTree>
    <p:extLst>
      <p:ext uri="{BB962C8B-B14F-4D97-AF65-F5344CB8AC3E}">
        <p14:creationId xmlns:p14="http://schemas.microsoft.com/office/powerpoint/2010/main" val="62244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D0F5AC-C38A-6DBE-4D9E-80C3A4F1DB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741C1D-B381-F9E0-73E6-6B150EF19B5C}"/>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AB093142-9A2E-20DF-5437-09339139B465}"/>
              </a:ext>
            </a:extLst>
          </p:cNvPr>
          <p:cNvSpPr>
            <a:spLocks noGrp="1"/>
          </p:cNvSpPr>
          <p:nvPr>
            <p:ph type="body" idx="1"/>
          </p:nvPr>
        </p:nvSpPr>
        <p:spPr/>
        <p:txBody>
          <a:bodyPr/>
          <a:lstStyle/>
          <a:p>
            <a:endParaRPr lang="en-US" baseline="0"/>
          </a:p>
        </p:txBody>
      </p:sp>
      <p:sp>
        <p:nvSpPr>
          <p:cNvPr id="4" name="Slide Number Placeholder 3">
            <a:extLst>
              <a:ext uri="{FF2B5EF4-FFF2-40B4-BE49-F238E27FC236}">
                <a16:creationId xmlns:a16="http://schemas.microsoft.com/office/drawing/2014/main" id="{25478565-A109-6A2D-B32A-932D4806CCDB}"/>
              </a:ext>
            </a:extLst>
          </p:cNvPr>
          <p:cNvSpPr>
            <a:spLocks noGrp="1"/>
          </p:cNvSpPr>
          <p:nvPr>
            <p:ph type="sldNum" sz="quarter" idx="10"/>
          </p:nvPr>
        </p:nvSpPr>
        <p:spPr/>
        <p:txBody>
          <a:bodyPr/>
          <a:lstStyle/>
          <a:p>
            <a:fld id="{773E77C9-BA4B-5B40-BAA4-221140E576A4}" type="slidenum">
              <a:rPr lang="en-US" smtClean="0"/>
              <a:t>2</a:t>
            </a:fld>
            <a:endParaRPr lang="en-US"/>
          </a:p>
        </p:txBody>
      </p:sp>
    </p:spTree>
    <p:extLst>
      <p:ext uri="{BB962C8B-B14F-4D97-AF65-F5344CB8AC3E}">
        <p14:creationId xmlns:p14="http://schemas.microsoft.com/office/powerpoint/2010/main" val="290223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93B802-52ED-68F0-7AA7-9A1CC3DF09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331182-8F7E-D5F8-5B0D-8CC3869BFFCE}"/>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D798F61C-EC98-047E-EA72-363FC8950C1E}"/>
              </a:ext>
            </a:extLst>
          </p:cNvPr>
          <p:cNvSpPr>
            <a:spLocks noGrp="1"/>
          </p:cNvSpPr>
          <p:nvPr>
            <p:ph type="body" idx="1"/>
          </p:nvPr>
        </p:nvSpPr>
        <p:spPr/>
        <p:txBody>
          <a:bodyPr/>
          <a:lstStyle/>
          <a:p>
            <a:endParaRPr lang="en-US" baseline="0"/>
          </a:p>
        </p:txBody>
      </p:sp>
      <p:sp>
        <p:nvSpPr>
          <p:cNvPr id="4" name="Slide Number Placeholder 3">
            <a:extLst>
              <a:ext uri="{FF2B5EF4-FFF2-40B4-BE49-F238E27FC236}">
                <a16:creationId xmlns:a16="http://schemas.microsoft.com/office/drawing/2014/main" id="{AAD02A74-34B8-8768-1A97-3F0766779E6E}"/>
              </a:ext>
            </a:extLst>
          </p:cNvPr>
          <p:cNvSpPr>
            <a:spLocks noGrp="1"/>
          </p:cNvSpPr>
          <p:nvPr>
            <p:ph type="sldNum" sz="quarter" idx="10"/>
          </p:nvPr>
        </p:nvSpPr>
        <p:spPr/>
        <p:txBody>
          <a:bodyPr/>
          <a:lstStyle/>
          <a:p>
            <a:fld id="{773E77C9-BA4B-5B40-BAA4-221140E576A4}" type="slidenum">
              <a:rPr lang="en-US" smtClean="0"/>
              <a:t>3</a:t>
            </a:fld>
            <a:endParaRPr lang="en-US"/>
          </a:p>
        </p:txBody>
      </p:sp>
    </p:spTree>
    <p:extLst>
      <p:ext uri="{BB962C8B-B14F-4D97-AF65-F5344CB8AC3E}">
        <p14:creationId xmlns:p14="http://schemas.microsoft.com/office/powerpoint/2010/main" val="41250221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D0ED89-377B-4C13-B15C-1E03DC67F458}" type="slidenum">
              <a:rPr lang="en-US" smtClean="0"/>
              <a:t>4</a:t>
            </a:fld>
            <a:endParaRPr lang="en-US"/>
          </a:p>
        </p:txBody>
      </p:sp>
    </p:spTree>
    <p:extLst>
      <p:ext uri="{BB962C8B-B14F-4D97-AF65-F5344CB8AC3E}">
        <p14:creationId xmlns:p14="http://schemas.microsoft.com/office/powerpoint/2010/main" val="2975284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773E77C9-BA4B-5B40-BAA4-221140E576A4}" type="slidenum">
              <a:rPr lang="en-US" smtClean="0"/>
              <a:t>5</a:t>
            </a:fld>
            <a:endParaRPr lang="en-US"/>
          </a:p>
        </p:txBody>
      </p:sp>
    </p:spTree>
    <p:extLst>
      <p:ext uri="{BB962C8B-B14F-4D97-AF65-F5344CB8AC3E}">
        <p14:creationId xmlns:p14="http://schemas.microsoft.com/office/powerpoint/2010/main" val="10339916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D0ED89-377B-4C13-B15C-1E03DC67F458}" type="slidenum">
              <a:rPr lang="en-US" smtClean="0"/>
              <a:t>19</a:t>
            </a:fld>
            <a:endParaRPr lang="en-US"/>
          </a:p>
        </p:txBody>
      </p:sp>
    </p:spTree>
    <p:extLst>
      <p:ext uri="{BB962C8B-B14F-4D97-AF65-F5344CB8AC3E}">
        <p14:creationId xmlns:p14="http://schemas.microsoft.com/office/powerpoint/2010/main" val="30179680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773E77C9-BA4B-5B40-BAA4-221140E576A4}" type="slidenum">
              <a:rPr lang="en-US" smtClean="0"/>
              <a:t>20</a:t>
            </a:fld>
            <a:endParaRPr lang="en-US"/>
          </a:p>
        </p:txBody>
      </p:sp>
    </p:spTree>
    <p:extLst>
      <p:ext uri="{BB962C8B-B14F-4D97-AF65-F5344CB8AC3E}">
        <p14:creationId xmlns:p14="http://schemas.microsoft.com/office/powerpoint/2010/main" val="1165151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773E77C9-BA4B-5B40-BAA4-221140E576A4}" type="slidenum">
              <a:rPr lang="en-US" smtClean="0"/>
              <a:t>33</a:t>
            </a:fld>
            <a:endParaRPr lang="en-US"/>
          </a:p>
        </p:txBody>
      </p:sp>
    </p:spTree>
    <p:extLst>
      <p:ext uri="{BB962C8B-B14F-4D97-AF65-F5344CB8AC3E}">
        <p14:creationId xmlns:p14="http://schemas.microsoft.com/office/powerpoint/2010/main" val="19010823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8D3483-E918-EF59-F97C-B63D3E7080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EC974C-53CF-DC1A-0BC8-E57957F599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BB14A9-54EF-1088-BBC6-D2776F6A8CF2}"/>
              </a:ext>
            </a:extLst>
          </p:cNvPr>
          <p:cNvSpPr>
            <a:spLocks noGrp="1"/>
          </p:cNvSpPr>
          <p:nvPr>
            <p:ph type="body" idx="1"/>
          </p:nvPr>
        </p:nvSpPr>
        <p:spPr/>
        <p:txBody>
          <a:bodyPr/>
          <a:lstStyle/>
          <a:p>
            <a:endParaRPr lang="en-US" baseline="0"/>
          </a:p>
        </p:txBody>
      </p:sp>
      <p:sp>
        <p:nvSpPr>
          <p:cNvPr id="4" name="Slide Number Placeholder 3">
            <a:extLst>
              <a:ext uri="{FF2B5EF4-FFF2-40B4-BE49-F238E27FC236}">
                <a16:creationId xmlns:a16="http://schemas.microsoft.com/office/drawing/2014/main" id="{DE3FFBD4-77E2-99F6-4031-CAFF337C2816}"/>
              </a:ext>
            </a:extLst>
          </p:cNvPr>
          <p:cNvSpPr>
            <a:spLocks noGrp="1"/>
          </p:cNvSpPr>
          <p:nvPr>
            <p:ph type="sldNum" sz="quarter" idx="10"/>
          </p:nvPr>
        </p:nvSpPr>
        <p:spPr/>
        <p:txBody>
          <a:bodyPr/>
          <a:lstStyle/>
          <a:p>
            <a:fld id="{773E77C9-BA4B-5B40-BAA4-221140E576A4}" type="slidenum">
              <a:rPr lang="en-US" smtClean="0"/>
              <a:t>34</a:t>
            </a:fld>
            <a:endParaRPr lang="en-US"/>
          </a:p>
        </p:txBody>
      </p:sp>
    </p:spTree>
    <p:extLst>
      <p:ext uri="{BB962C8B-B14F-4D97-AF65-F5344CB8AC3E}">
        <p14:creationId xmlns:p14="http://schemas.microsoft.com/office/powerpoint/2010/main" val="40190572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167533" y="1596249"/>
            <a:ext cx="13005197" cy="3395698"/>
          </a:xfrm>
        </p:spPr>
        <p:txBody>
          <a:bodyPr anchor="b"/>
          <a:lstStyle>
            <a:lvl1pPr algn="ctr">
              <a:defRPr sz="8533"/>
            </a:lvl1pPr>
          </a:lstStyle>
          <a:p>
            <a:r>
              <a:rPr lang="en-US"/>
              <a:t>Click to edit Master title style</a:t>
            </a:r>
          </a:p>
        </p:txBody>
      </p:sp>
      <p:sp>
        <p:nvSpPr>
          <p:cNvPr id="3" name="Subtitle 2"/>
          <p:cNvSpPr>
            <a:spLocks noGrp="1"/>
          </p:cNvSpPr>
          <p:nvPr>
            <p:ph type="subTitle" idx="1"/>
          </p:nvPr>
        </p:nvSpPr>
        <p:spPr>
          <a:xfrm>
            <a:off x="2167533" y="5122898"/>
            <a:ext cx="13005197" cy="2354862"/>
          </a:xfrm>
        </p:spPr>
        <p:txBody>
          <a:bodyPr/>
          <a:lstStyle>
            <a:lvl1pPr marL="0" indent="0" algn="ctr">
              <a:buNone/>
              <a:defRPr sz="3413"/>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en-US"/>
              <a:t>Click to edit Master subtitle style</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33F1F711-6754-4EE0-B4FC-3249972468FE}" type="slidenum">
              <a:rPr lang="en-US" altLang="en-US" smtClean="0"/>
              <a:pPr/>
              <a:t>‹#›</a:t>
            </a:fld>
            <a:endParaRPr lang="en-US" altLang="en-US"/>
          </a:p>
        </p:txBody>
      </p:sp>
    </p:spTree>
    <p:extLst>
      <p:ext uri="{BB962C8B-B14F-4D97-AF65-F5344CB8AC3E}">
        <p14:creationId xmlns:p14="http://schemas.microsoft.com/office/powerpoint/2010/main" val="1585408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8A1D04D4-46C9-4022-B938-2B10ED587989}" type="slidenum">
              <a:rPr lang="en-US" altLang="en-US" smtClean="0"/>
              <a:pPr/>
              <a:t>‹#›</a:t>
            </a:fld>
            <a:endParaRPr lang="en-US" altLang="en-US"/>
          </a:p>
        </p:txBody>
      </p:sp>
    </p:spTree>
    <p:extLst>
      <p:ext uri="{BB962C8B-B14F-4D97-AF65-F5344CB8AC3E}">
        <p14:creationId xmlns:p14="http://schemas.microsoft.com/office/powerpoint/2010/main" val="3961514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409126" y="519289"/>
            <a:ext cx="3738994"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92143" y="519289"/>
            <a:ext cx="11000229"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64C10253-811A-4E71-A614-1C2DD9DA01C9}" type="slidenum">
              <a:rPr lang="en-US" altLang="en-US" smtClean="0"/>
              <a:pPr/>
              <a:t>‹#›</a:t>
            </a:fld>
            <a:endParaRPr lang="en-US" altLang="en-US"/>
          </a:p>
        </p:txBody>
      </p:sp>
    </p:spTree>
    <p:extLst>
      <p:ext uri="{BB962C8B-B14F-4D97-AF65-F5344CB8AC3E}">
        <p14:creationId xmlns:p14="http://schemas.microsoft.com/office/powerpoint/2010/main" val="17433271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8039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B4395562-E9A0-41F6-A4BE-61C67925D790}" type="slidenum">
              <a:rPr lang="en-US" altLang="en-US" smtClean="0"/>
              <a:pPr/>
              <a:t>‹#›</a:t>
            </a:fld>
            <a:endParaRPr lang="en-US" altLang="en-US"/>
          </a:p>
        </p:txBody>
      </p:sp>
    </p:spTree>
    <p:extLst>
      <p:ext uri="{BB962C8B-B14F-4D97-AF65-F5344CB8AC3E}">
        <p14:creationId xmlns:p14="http://schemas.microsoft.com/office/powerpoint/2010/main" val="22876777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83112" y="2431628"/>
            <a:ext cx="14955977" cy="4057226"/>
          </a:xfrm>
        </p:spPr>
        <p:txBody>
          <a:bodyPr anchor="b"/>
          <a:lstStyle>
            <a:lvl1pPr>
              <a:defRPr sz="8533"/>
            </a:lvl1pPr>
          </a:lstStyle>
          <a:p>
            <a:r>
              <a:rPr lang="en-US"/>
              <a:t>Click to edit Master title style</a:t>
            </a:r>
          </a:p>
        </p:txBody>
      </p:sp>
      <p:sp>
        <p:nvSpPr>
          <p:cNvPr id="3" name="Text Placeholder 2"/>
          <p:cNvSpPr>
            <a:spLocks noGrp="1"/>
          </p:cNvSpPr>
          <p:nvPr>
            <p:ph type="body" idx="1"/>
          </p:nvPr>
        </p:nvSpPr>
        <p:spPr>
          <a:xfrm>
            <a:off x="1183112" y="6527237"/>
            <a:ext cx="14955977" cy="2133599"/>
          </a:xfrm>
        </p:spPr>
        <p:txBody>
          <a:bodyPr/>
          <a:lstStyle>
            <a:lvl1pPr marL="0" indent="0">
              <a:buNone/>
              <a:defRPr sz="3413">
                <a:solidFill>
                  <a:schemeClr val="tx1">
                    <a:tint val="75000"/>
                  </a:schemeClr>
                </a:solidFill>
              </a:defRPr>
            </a:lvl1pPr>
            <a:lvl2pPr marL="650230" indent="0">
              <a:buNone/>
              <a:defRPr sz="2844">
                <a:solidFill>
                  <a:schemeClr val="tx1">
                    <a:tint val="75000"/>
                  </a:schemeClr>
                </a:solidFill>
              </a:defRPr>
            </a:lvl2pPr>
            <a:lvl3pPr marL="1300460" indent="0">
              <a:buNone/>
              <a:defRPr sz="2560">
                <a:solidFill>
                  <a:schemeClr val="tx1">
                    <a:tint val="75000"/>
                  </a:schemeClr>
                </a:solidFill>
              </a:defRPr>
            </a:lvl3pPr>
            <a:lvl4pPr marL="1950690" indent="0">
              <a:buNone/>
              <a:defRPr sz="2276">
                <a:solidFill>
                  <a:schemeClr val="tx1">
                    <a:tint val="75000"/>
                  </a:schemeClr>
                </a:solidFill>
              </a:defRPr>
            </a:lvl4pPr>
            <a:lvl5pPr marL="2600919" indent="0">
              <a:buNone/>
              <a:defRPr sz="2276">
                <a:solidFill>
                  <a:schemeClr val="tx1">
                    <a:tint val="75000"/>
                  </a:schemeClr>
                </a:solidFill>
              </a:defRPr>
            </a:lvl5pPr>
            <a:lvl6pPr marL="3251149" indent="0">
              <a:buNone/>
              <a:defRPr sz="2276">
                <a:solidFill>
                  <a:schemeClr val="tx1">
                    <a:tint val="75000"/>
                  </a:schemeClr>
                </a:solidFill>
              </a:defRPr>
            </a:lvl6pPr>
            <a:lvl7pPr marL="3901379" indent="0">
              <a:buNone/>
              <a:defRPr sz="2276">
                <a:solidFill>
                  <a:schemeClr val="tx1">
                    <a:tint val="75000"/>
                  </a:schemeClr>
                </a:solidFill>
              </a:defRPr>
            </a:lvl7pPr>
            <a:lvl8pPr marL="4551609" indent="0">
              <a:buNone/>
              <a:defRPr sz="2276">
                <a:solidFill>
                  <a:schemeClr val="tx1">
                    <a:tint val="75000"/>
                  </a:schemeClr>
                </a:solidFill>
              </a:defRPr>
            </a:lvl8pPr>
            <a:lvl9pPr marL="5201839" indent="0">
              <a:buNone/>
              <a:defRPr sz="227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056B1110-501D-47EC-9581-C08B1DC033CB}" type="slidenum">
              <a:rPr lang="en-US" altLang="en-US" smtClean="0"/>
              <a:pPr/>
              <a:t>‹#›</a:t>
            </a:fld>
            <a:endParaRPr lang="en-US" altLang="en-US"/>
          </a:p>
        </p:txBody>
      </p:sp>
    </p:spTree>
    <p:extLst>
      <p:ext uri="{BB962C8B-B14F-4D97-AF65-F5344CB8AC3E}">
        <p14:creationId xmlns:p14="http://schemas.microsoft.com/office/powerpoint/2010/main" val="15345880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92143" y="2596444"/>
            <a:ext cx="7369612"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778508" y="2596444"/>
            <a:ext cx="7369612"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9B918C3C-B6FF-4E42-9720-9F4AA61D2979}" type="slidenum">
              <a:rPr lang="en-US" altLang="en-US" smtClean="0"/>
              <a:pPr/>
              <a:t>‹#›</a:t>
            </a:fld>
            <a:endParaRPr lang="en-US" altLang="en-US"/>
          </a:p>
        </p:txBody>
      </p:sp>
    </p:spTree>
    <p:extLst>
      <p:ext uri="{BB962C8B-B14F-4D97-AF65-F5344CB8AC3E}">
        <p14:creationId xmlns:p14="http://schemas.microsoft.com/office/powerpoint/2010/main" val="235106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94402" y="519290"/>
            <a:ext cx="14955977" cy="1885245"/>
          </a:xfrm>
        </p:spPr>
        <p:txBody>
          <a:bodyPr/>
          <a:lstStyle/>
          <a:p>
            <a:r>
              <a:rPr lang="en-US"/>
              <a:t>Click to edit Master title style</a:t>
            </a:r>
          </a:p>
        </p:txBody>
      </p:sp>
      <p:sp>
        <p:nvSpPr>
          <p:cNvPr id="3" name="Text Placeholder 2"/>
          <p:cNvSpPr>
            <a:spLocks noGrp="1"/>
          </p:cNvSpPr>
          <p:nvPr>
            <p:ph type="body" idx="1"/>
          </p:nvPr>
        </p:nvSpPr>
        <p:spPr>
          <a:xfrm>
            <a:off x="1194403" y="2390987"/>
            <a:ext cx="7335743"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1194403" y="3562773"/>
            <a:ext cx="7335743"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778508" y="2390987"/>
            <a:ext cx="7371870"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8778508" y="3562773"/>
            <a:ext cx="7371870"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A338B756-B9BC-4291-A9B3-ED3FCBD8FBD0}" type="slidenum">
              <a:rPr lang="en-US" altLang="en-US" smtClean="0"/>
              <a:pPr/>
              <a:t>‹#›</a:t>
            </a:fld>
            <a:endParaRPr lang="en-US" altLang="en-US"/>
          </a:p>
        </p:txBody>
      </p:sp>
    </p:spTree>
    <p:extLst>
      <p:ext uri="{BB962C8B-B14F-4D97-AF65-F5344CB8AC3E}">
        <p14:creationId xmlns:p14="http://schemas.microsoft.com/office/powerpoint/2010/main" val="23486479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fld id="{6B389E0B-D125-4452-B553-915B5906C009}" type="slidenum">
              <a:rPr lang="en-US" altLang="en-US" smtClean="0"/>
              <a:pPr/>
              <a:t>‹#›</a:t>
            </a:fld>
            <a:endParaRPr lang="en-US" altLang="en-US"/>
          </a:p>
        </p:txBody>
      </p:sp>
    </p:spTree>
    <p:extLst>
      <p:ext uri="{BB962C8B-B14F-4D97-AF65-F5344CB8AC3E}">
        <p14:creationId xmlns:p14="http://schemas.microsoft.com/office/powerpoint/2010/main" val="2395228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82A1B159-1C27-4F9B-AF1B-DF7C9E22D1B2}" type="slidenum">
              <a:rPr lang="en-US" altLang="en-US" smtClean="0"/>
              <a:pPr/>
              <a:t>‹#›</a:t>
            </a:fld>
            <a:endParaRPr lang="en-US" altLang="en-US"/>
          </a:p>
        </p:txBody>
      </p:sp>
    </p:spTree>
    <p:extLst>
      <p:ext uri="{BB962C8B-B14F-4D97-AF65-F5344CB8AC3E}">
        <p14:creationId xmlns:p14="http://schemas.microsoft.com/office/powerpoint/2010/main" val="2985543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402" y="650240"/>
            <a:ext cx="5592686" cy="2275840"/>
          </a:xfrm>
        </p:spPr>
        <p:txBody>
          <a:bodyPr anchor="b"/>
          <a:lstStyle>
            <a:lvl1pPr>
              <a:defRPr sz="4551"/>
            </a:lvl1pPr>
          </a:lstStyle>
          <a:p>
            <a:r>
              <a:rPr lang="en-US"/>
              <a:t>Click to edit Master title style</a:t>
            </a:r>
          </a:p>
        </p:txBody>
      </p:sp>
      <p:sp>
        <p:nvSpPr>
          <p:cNvPr id="3" name="Content Placeholder 2"/>
          <p:cNvSpPr>
            <a:spLocks noGrp="1"/>
          </p:cNvSpPr>
          <p:nvPr>
            <p:ph idx="1"/>
          </p:nvPr>
        </p:nvSpPr>
        <p:spPr>
          <a:xfrm>
            <a:off x="7371870" y="1404338"/>
            <a:ext cx="8778508" cy="6931378"/>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94402" y="2926080"/>
            <a:ext cx="55926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AAF6A53B-A4F7-4EE3-8260-C3C915935BBC}" type="slidenum">
              <a:rPr lang="en-US" altLang="en-US" smtClean="0"/>
              <a:pPr/>
              <a:t>‹#›</a:t>
            </a:fld>
            <a:endParaRPr lang="en-US" altLang="en-US"/>
          </a:p>
        </p:txBody>
      </p:sp>
    </p:spTree>
    <p:extLst>
      <p:ext uri="{BB962C8B-B14F-4D97-AF65-F5344CB8AC3E}">
        <p14:creationId xmlns:p14="http://schemas.microsoft.com/office/powerpoint/2010/main" val="31896418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402" y="650240"/>
            <a:ext cx="5592686" cy="2275840"/>
          </a:xfrm>
        </p:spPr>
        <p:txBody>
          <a:bodyPr anchor="b"/>
          <a:lstStyle>
            <a:lvl1pPr>
              <a:defRPr sz="4551"/>
            </a:lvl1pPr>
          </a:lstStyle>
          <a:p>
            <a:r>
              <a:rPr lang="en-US"/>
              <a:t>Click to edit Master title style</a:t>
            </a:r>
          </a:p>
        </p:txBody>
      </p:sp>
      <p:sp>
        <p:nvSpPr>
          <p:cNvPr id="3" name="Picture Placeholder 2"/>
          <p:cNvSpPr>
            <a:spLocks noGrp="1" noChangeAspect="1"/>
          </p:cNvSpPr>
          <p:nvPr>
            <p:ph type="pic" idx="1"/>
          </p:nvPr>
        </p:nvSpPr>
        <p:spPr>
          <a:xfrm>
            <a:off x="7371870" y="1404338"/>
            <a:ext cx="8778508" cy="6931378"/>
          </a:xfrm>
        </p:spPr>
        <p:txBody>
          <a:bodyPr anchor="t"/>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a:t>Click icon to add picture</a:t>
            </a:r>
          </a:p>
        </p:txBody>
      </p:sp>
      <p:sp>
        <p:nvSpPr>
          <p:cNvPr id="4" name="Text Placeholder 3"/>
          <p:cNvSpPr>
            <a:spLocks noGrp="1"/>
          </p:cNvSpPr>
          <p:nvPr>
            <p:ph type="body" sz="half" idx="2"/>
          </p:nvPr>
        </p:nvSpPr>
        <p:spPr>
          <a:xfrm>
            <a:off x="1194402" y="2926080"/>
            <a:ext cx="55926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FF07AA7C-544F-4C94-BEDC-D4724C0D5A6F}" type="slidenum">
              <a:rPr lang="en-US" altLang="en-US" smtClean="0"/>
              <a:pPr/>
              <a:t>‹#›</a:t>
            </a:fld>
            <a:endParaRPr lang="en-US" altLang="en-US"/>
          </a:p>
        </p:txBody>
      </p:sp>
    </p:spTree>
    <p:extLst>
      <p:ext uri="{BB962C8B-B14F-4D97-AF65-F5344CB8AC3E}">
        <p14:creationId xmlns:p14="http://schemas.microsoft.com/office/powerpoint/2010/main" val="3468700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92143" y="519290"/>
            <a:ext cx="14955977"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92143" y="2596444"/>
            <a:ext cx="14955977"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192143" y="9040143"/>
            <a:ext cx="3901559" cy="519289"/>
          </a:xfrm>
          <a:prstGeom prst="rect">
            <a:avLst/>
          </a:prstGeom>
        </p:spPr>
        <p:txBody>
          <a:bodyPr vert="horz" lIns="91440" tIns="45720" rIns="91440" bIns="45720" rtlCol="0" anchor="ctr"/>
          <a:lstStyle>
            <a:lvl1pPr algn="l">
              <a:defRPr sz="1707">
                <a:solidFill>
                  <a:schemeClr val="tx1">
                    <a:tint val="75000"/>
                  </a:schemeClr>
                </a:solidFill>
              </a:defRPr>
            </a:lvl1pPr>
          </a:lstStyle>
          <a:p>
            <a:endParaRPr lang="en-US" altLang="en-US"/>
          </a:p>
        </p:txBody>
      </p:sp>
      <p:sp>
        <p:nvSpPr>
          <p:cNvPr id="5" name="Footer Placeholder 4"/>
          <p:cNvSpPr>
            <a:spLocks noGrp="1"/>
          </p:cNvSpPr>
          <p:nvPr>
            <p:ph type="ftr" sz="quarter" idx="3"/>
          </p:nvPr>
        </p:nvSpPr>
        <p:spPr>
          <a:xfrm>
            <a:off x="5743962" y="9040143"/>
            <a:ext cx="5852339" cy="519289"/>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en-US" altLang="en-US"/>
          </a:p>
        </p:txBody>
      </p:sp>
      <p:sp>
        <p:nvSpPr>
          <p:cNvPr id="6" name="Slide Number Placeholder 5"/>
          <p:cNvSpPr>
            <a:spLocks noGrp="1"/>
          </p:cNvSpPr>
          <p:nvPr>
            <p:ph type="sldNum" sz="quarter" idx="4"/>
          </p:nvPr>
        </p:nvSpPr>
        <p:spPr>
          <a:xfrm>
            <a:off x="12246561" y="9040143"/>
            <a:ext cx="3901559" cy="519289"/>
          </a:xfrm>
          <a:prstGeom prst="rect">
            <a:avLst/>
          </a:prstGeom>
        </p:spPr>
        <p:txBody>
          <a:bodyPr vert="horz" lIns="91440" tIns="45720" rIns="91440" bIns="45720" rtlCol="0" anchor="ctr"/>
          <a:lstStyle>
            <a:lvl1pPr algn="r">
              <a:defRPr sz="1707">
                <a:solidFill>
                  <a:schemeClr val="tx1">
                    <a:tint val="75000"/>
                  </a:schemeClr>
                </a:solidFill>
              </a:defRPr>
            </a:lvl1pPr>
          </a:lstStyle>
          <a:p>
            <a:fld id="{99FBB01E-5D37-4E01-9C7A-378823A08580}" type="slidenum">
              <a:rPr lang="en-US" altLang="en-US" smtClean="0"/>
              <a:pPr/>
              <a:t>‹#›</a:t>
            </a:fld>
            <a:endParaRPr lang="en-US" altLang="en-US"/>
          </a:p>
        </p:txBody>
      </p:sp>
    </p:spTree>
    <p:extLst>
      <p:ext uri="{BB962C8B-B14F-4D97-AF65-F5344CB8AC3E}">
        <p14:creationId xmlns:p14="http://schemas.microsoft.com/office/powerpoint/2010/main" val="143888896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l" defTabSz="1300460" rtl="0" eaLnBrk="1" latinLnBrk="0" hangingPunct="1">
        <a:lnSpc>
          <a:spcPct val="90000"/>
        </a:lnSpc>
        <a:spcBef>
          <a:spcPct val="0"/>
        </a:spcBef>
        <a:buNone/>
        <a:defRPr sz="6258" kern="1200">
          <a:solidFill>
            <a:schemeClr val="tx1"/>
          </a:solidFill>
          <a:latin typeface="+mj-lt"/>
          <a:ea typeface="+mj-ea"/>
          <a:cs typeface="+mj-cs"/>
        </a:defRPr>
      </a:lvl1pPr>
    </p:titleStyle>
    <p:bodyStyle>
      <a:lvl1pPr marL="325115" indent="-325115" algn="l" defTabSz="1300460" rtl="0" eaLnBrk="1" latinLnBrk="0" hangingPunct="1">
        <a:lnSpc>
          <a:spcPct val="90000"/>
        </a:lnSpc>
        <a:spcBef>
          <a:spcPts val="1422"/>
        </a:spcBef>
        <a:buFont typeface="Arial" panose="020B0604020202020204" pitchFamily="34" charset="0"/>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hyperlink" Target="mailto:hannahh@traveloregon.com"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3.jpeg"/><Relationship Id="rId4" Type="http://schemas.openxmlformats.org/officeDocument/2006/relationships/hyperlink" Target="mailto:javierpt@traveloregon.com"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of a mountain from a window&#10;&#10;Description automatically generated">
            <a:extLst>
              <a:ext uri="{FF2B5EF4-FFF2-40B4-BE49-F238E27FC236}">
                <a16:creationId xmlns:a16="http://schemas.microsoft.com/office/drawing/2014/main" id="{B1020C78-931A-37B3-B29C-8A899740EA13}"/>
              </a:ext>
            </a:extLst>
          </p:cNvPr>
          <p:cNvPicPr>
            <a:picLocks noChangeAspect="1"/>
          </p:cNvPicPr>
          <p:nvPr/>
        </p:nvPicPr>
        <p:blipFill rotWithShape="1">
          <a:blip r:embed="rId3">
            <a:extLst>
              <a:ext uri="{28A0092B-C50C-407E-A947-70E740481C1C}">
                <a14:useLocalDpi xmlns:a14="http://schemas.microsoft.com/office/drawing/2010/main" val="0"/>
              </a:ext>
            </a:extLst>
          </a:blip>
          <a:srcRect t="2835" b="13459"/>
          <a:stretch/>
        </p:blipFill>
        <p:spPr>
          <a:xfrm>
            <a:off x="0" y="-33565"/>
            <a:ext cx="17340263" cy="9677864"/>
          </a:xfrm>
          <a:prstGeom prst="rect">
            <a:avLst/>
          </a:prstGeom>
        </p:spPr>
      </p:pic>
      <p:grpSp>
        <p:nvGrpSpPr>
          <p:cNvPr id="5" name="Group 4"/>
          <p:cNvGrpSpPr/>
          <p:nvPr/>
        </p:nvGrpSpPr>
        <p:grpSpPr>
          <a:xfrm>
            <a:off x="-35092" y="-33566"/>
            <a:ext cx="17340263" cy="115334"/>
            <a:chOff x="0" y="0"/>
            <a:chExt cx="9144000" cy="71120"/>
          </a:xfrm>
        </p:grpSpPr>
        <p:sp>
          <p:nvSpPr>
            <p:cNvPr id="6" name="Rectangle 5"/>
            <p:cNvSpPr/>
            <p:nvPr/>
          </p:nvSpPr>
          <p:spPr>
            <a:xfrm>
              <a:off x="0" y="0"/>
              <a:ext cx="1306286" cy="71120"/>
            </a:xfrm>
            <a:prstGeom prst="rect">
              <a:avLst/>
            </a:prstGeom>
            <a:solidFill>
              <a:srgbClr val="AE3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306286" y="0"/>
              <a:ext cx="1306286" cy="71120"/>
            </a:xfrm>
            <a:prstGeom prst="rect">
              <a:avLst/>
            </a:prstGeom>
            <a:solidFill>
              <a:srgbClr val="DF5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612571" y="0"/>
              <a:ext cx="1306286" cy="71120"/>
            </a:xfrm>
            <a:prstGeom prst="rect">
              <a:avLst/>
            </a:prstGeom>
            <a:solidFill>
              <a:srgbClr val="988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225143" y="0"/>
              <a:ext cx="1306286" cy="71120"/>
            </a:xfrm>
            <a:prstGeom prst="rect">
              <a:avLst/>
            </a:prstGeom>
            <a:solidFill>
              <a:srgbClr val="929B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531429" y="0"/>
              <a:ext cx="1306286" cy="71120"/>
            </a:xfrm>
            <a:prstGeom prst="rect">
              <a:avLst/>
            </a:prstGeom>
            <a:solidFill>
              <a:srgbClr val="E6AF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837714" y="0"/>
              <a:ext cx="1306286" cy="71120"/>
            </a:xfrm>
            <a:prstGeom prst="rect">
              <a:avLst/>
            </a:prstGeom>
            <a:solidFill>
              <a:srgbClr val="1C7C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918857" y="0"/>
              <a:ext cx="1306286" cy="71120"/>
            </a:xfrm>
            <a:prstGeom prst="rect">
              <a:avLst/>
            </a:prstGeom>
            <a:solidFill>
              <a:srgbClr val="72A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p:cNvSpPr/>
          <p:nvPr/>
        </p:nvSpPr>
        <p:spPr>
          <a:xfrm>
            <a:off x="-35093" y="9644298"/>
            <a:ext cx="17375356" cy="109302"/>
          </a:xfrm>
          <a:prstGeom prst="rect">
            <a:avLst/>
          </a:prstGeom>
          <a:solidFill>
            <a:srgbClr val="30B5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9076" y="4320720"/>
            <a:ext cx="5722112" cy="1098812"/>
          </a:xfrm>
          <a:prstGeom prst="rect">
            <a:avLst/>
          </a:prstGeom>
        </p:spPr>
      </p:pic>
      <p:sp>
        <p:nvSpPr>
          <p:cNvPr id="15" name="Text Placeholder 2"/>
          <p:cNvSpPr txBox="1">
            <a:spLocks/>
          </p:cNvSpPr>
          <p:nvPr/>
        </p:nvSpPr>
        <p:spPr>
          <a:xfrm>
            <a:off x="311846" y="7774761"/>
            <a:ext cx="3827017" cy="1037608"/>
          </a:xfrm>
          <a:prstGeom prst="rect">
            <a:avLst/>
          </a:prstGeom>
        </p:spPr>
        <p:txBody>
          <a:bodyPr lIns="130048" tIns="65025" rIns="130048" bIns="65025" anchor="b" anchorCtr="0"/>
          <a:lstStyle>
            <a:lvl1pPr marL="0" indent="0" algn="l" defTabSz="685800" rtl="0" eaLnBrk="1" latinLnBrk="0" hangingPunct="1">
              <a:lnSpc>
                <a:spcPct val="100000"/>
              </a:lnSpc>
              <a:spcBef>
                <a:spcPts val="200"/>
              </a:spcBef>
              <a:buFont typeface="Arial" panose="020B0604020202020204" pitchFamily="34" charset="0"/>
              <a:buNone/>
              <a:defRPr sz="1000" kern="1200" spc="200" baseline="0">
                <a:solidFill>
                  <a:srgbClr val="F7F5F0"/>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991" b="1" kern="1000" spc="143">
                <a:latin typeface="Mark Pro Bold"/>
                <a:ea typeface="Mark Pro Heavy"/>
                <a:cs typeface="Mark Pro Bold"/>
              </a:rPr>
              <a:t>STATEWIDE LODGING SUMMARY REPORT</a:t>
            </a:r>
          </a:p>
          <a:p>
            <a:r>
              <a:rPr lang="en-US" sz="1991" kern="1000">
                <a:latin typeface="Sentinel Book"/>
                <a:ea typeface="Sentinel Book" charset="0"/>
                <a:cs typeface="Sentinel Book" charset="0"/>
              </a:rPr>
              <a:t>2024</a:t>
            </a:r>
          </a:p>
        </p:txBody>
      </p:sp>
      <p:sp>
        <p:nvSpPr>
          <p:cNvPr id="16" name="Text Placeholder 2"/>
          <p:cNvSpPr txBox="1">
            <a:spLocks/>
          </p:cNvSpPr>
          <p:nvPr/>
        </p:nvSpPr>
        <p:spPr>
          <a:xfrm>
            <a:off x="14389252" y="7097264"/>
            <a:ext cx="2206182" cy="1194984"/>
          </a:xfrm>
          <a:prstGeom prst="rect">
            <a:avLst/>
          </a:prstGeom>
        </p:spPr>
        <p:txBody>
          <a:bodyPr anchor="b" anchorCtr="0"/>
          <a:lstStyle>
            <a:lvl1pPr marL="0" indent="0" algn="r" defTabSz="685800" rtl="0" eaLnBrk="1" latinLnBrk="0" hangingPunct="1">
              <a:lnSpc>
                <a:spcPct val="100000"/>
              </a:lnSpc>
              <a:spcBef>
                <a:spcPts val="200"/>
              </a:spcBef>
              <a:buFont typeface="Arial" panose="020B0604020202020204" pitchFamily="34" charset="0"/>
              <a:buNone/>
              <a:defRPr sz="1000" kern="1200" spc="200" baseline="0">
                <a:solidFill>
                  <a:srgbClr val="F7F5F0"/>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991" kern="1000" spc="143">
                <a:latin typeface="Mark Pro Heavy"/>
                <a:ea typeface="Mark Pro Heavy"/>
                <a:cs typeface="Mark Pro Heavy"/>
              </a:rPr>
              <a:t>2.01.25</a:t>
            </a:r>
            <a:endParaRPr lang="en-US" sz="1991" b="1">
              <a:latin typeface="Mark Pro Heavy"/>
              <a:ea typeface="Mark Pro Heavy"/>
              <a:cs typeface="Mark Pro Heavy"/>
            </a:endParaRPr>
          </a:p>
        </p:txBody>
      </p:sp>
      <p:sp>
        <p:nvSpPr>
          <p:cNvPr id="18" name="TextBox 17">
            <a:extLst>
              <a:ext uri="{FF2B5EF4-FFF2-40B4-BE49-F238E27FC236}">
                <a16:creationId xmlns:a16="http://schemas.microsoft.com/office/drawing/2014/main" id="{6A5050B3-EE2B-BA4D-953D-D92F1B91D59A}"/>
              </a:ext>
            </a:extLst>
          </p:cNvPr>
          <p:cNvSpPr txBox="1"/>
          <p:nvPr/>
        </p:nvSpPr>
        <p:spPr>
          <a:xfrm>
            <a:off x="14389252" y="8401549"/>
            <a:ext cx="2206182" cy="354841"/>
          </a:xfrm>
          <a:prstGeom prst="rect">
            <a:avLst/>
          </a:prstGeom>
          <a:noFill/>
        </p:spPr>
        <p:txBody>
          <a:bodyPr wrap="square" rtlCol="0">
            <a:spAutoFit/>
          </a:bodyPr>
          <a:lstStyle/>
          <a:p>
            <a:pPr algn="r"/>
            <a:r>
              <a:rPr lang="en-US" sz="853">
                <a:solidFill>
                  <a:schemeClr val="bg1">
                    <a:lumMod val="75000"/>
                  </a:schemeClr>
                </a:solidFill>
                <a:latin typeface="Mark Pro Book" panose="020B0604020201010104" pitchFamily="34" charset="77"/>
              </a:rPr>
              <a:t>Balch Hotel, Dufur OR</a:t>
            </a:r>
          </a:p>
          <a:p>
            <a:pPr algn="r"/>
            <a:r>
              <a:rPr lang="en-US" sz="853">
                <a:solidFill>
                  <a:schemeClr val="bg1">
                    <a:lumMod val="75000"/>
                  </a:schemeClr>
                </a:solidFill>
                <a:latin typeface="Mark Pro Book" panose="020B0604020201010104" pitchFamily="34" charset="77"/>
              </a:rPr>
              <a:t>Photo Courtesy of Michael Hanson</a:t>
            </a:r>
          </a:p>
        </p:txBody>
      </p:sp>
    </p:spTree>
    <p:extLst>
      <p:ext uri="{BB962C8B-B14F-4D97-AF65-F5344CB8AC3E}">
        <p14:creationId xmlns:p14="http://schemas.microsoft.com/office/powerpoint/2010/main" val="9151730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B1E296-03D5-FE26-90EE-D2531BC986C2}"/>
              </a:ext>
            </a:extLst>
          </p:cNvPr>
          <p:cNvSpPr txBox="1"/>
          <p:nvPr/>
        </p:nvSpPr>
        <p:spPr>
          <a:xfrm>
            <a:off x="3794183" y="738010"/>
            <a:ext cx="1188720" cy="369332"/>
          </a:xfrm>
          <a:prstGeom prst="rect">
            <a:avLst/>
          </a:prstGeom>
          <a:solidFill>
            <a:schemeClr val="bg1"/>
          </a:solidFill>
        </p:spPr>
        <p:txBody>
          <a:bodyPr wrap="square" rtlCol="0">
            <a:spAutoFit/>
          </a:bodyPr>
          <a:lstStyle/>
          <a:p>
            <a:endParaRPr lang="en-US"/>
          </a:p>
        </p:txBody>
      </p:sp>
      <p:sp>
        <p:nvSpPr>
          <p:cNvPr id="7" name="TextBox 6">
            <a:extLst>
              <a:ext uri="{FF2B5EF4-FFF2-40B4-BE49-F238E27FC236}">
                <a16:creationId xmlns:a16="http://schemas.microsoft.com/office/drawing/2014/main" id="{4A624CFF-9F54-3709-B3A6-CEB6C64F1730}"/>
              </a:ext>
            </a:extLst>
          </p:cNvPr>
          <p:cNvSpPr txBox="1"/>
          <p:nvPr/>
        </p:nvSpPr>
        <p:spPr>
          <a:xfrm>
            <a:off x="1529862" y="1414215"/>
            <a:ext cx="3147646" cy="369332"/>
          </a:xfrm>
          <a:prstGeom prst="rect">
            <a:avLst/>
          </a:prstGeom>
          <a:solidFill>
            <a:schemeClr val="bg1"/>
          </a:solidFill>
          <a:ln>
            <a:noFill/>
          </a:ln>
        </p:spPr>
        <p:txBody>
          <a:bodyPr wrap="square" rtlCol="0">
            <a:spAutoFit/>
          </a:bodyPr>
          <a:lstStyle/>
          <a:p>
            <a:endParaRPr lang="en-US"/>
          </a:p>
        </p:txBody>
      </p:sp>
      <p:sp>
        <p:nvSpPr>
          <p:cNvPr id="8" name="TextBox 7">
            <a:extLst>
              <a:ext uri="{FF2B5EF4-FFF2-40B4-BE49-F238E27FC236}">
                <a16:creationId xmlns:a16="http://schemas.microsoft.com/office/drawing/2014/main" id="{30DF5EE3-C7BF-7ECC-8CA0-D017F477CC76}"/>
              </a:ext>
            </a:extLst>
          </p:cNvPr>
          <p:cNvSpPr txBox="1"/>
          <p:nvPr/>
        </p:nvSpPr>
        <p:spPr>
          <a:xfrm>
            <a:off x="1789158" y="592797"/>
            <a:ext cx="7487363" cy="954107"/>
          </a:xfrm>
          <a:prstGeom prst="rect">
            <a:avLst/>
          </a:prstGeom>
          <a:solidFill>
            <a:schemeClr val="bg1"/>
          </a:solidFill>
          <a:ln>
            <a:noFill/>
          </a:ln>
        </p:spPr>
        <p:txBody>
          <a:bodyPr wrap="square" rtlCol="0">
            <a:spAutoFit/>
          </a:bodyPr>
          <a:lstStyle/>
          <a:p>
            <a:r>
              <a:rPr lang="en-US" sz="2800">
                <a:solidFill>
                  <a:srgbClr val="0A3A3F"/>
                </a:solidFill>
                <a:latin typeface="Mark Pro Heavy" panose="020B0904020201010104" pitchFamily="34" charset="0"/>
              </a:rPr>
              <a:t>STATEWIDE ADR</a:t>
            </a:r>
            <a:endParaRPr lang="en-US" sz="2800">
              <a:latin typeface="Mark Pro Heavy" panose="020B0904020201010104" pitchFamily="34" charset="0"/>
            </a:endParaRPr>
          </a:p>
          <a:p>
            <a:r>
              <a:rPr lang="en-US" sz="2800">
                <a:solidFill>
                  <a:srgbClr val="72A2A6"/>
                </a:solidFill>
                <a:latin typeface="Mark Pro Heavy" panose="020B0904020201010104" pitchFamily="34" charset="0"/>
              </a:rPr>
              <a:t>2024 AVERAGE: $159.45</a:t>
            </a:r>
          </a:p>
        </p:txBody>
      </p:sp>
      <p:sp>
        <p:nvSpPr>
          <p:cNvPr id="9" name="TextBox 8">
            <a:extLst>
              <a:ext uri="{FF2B5EF4-FFF2-40B4-BE49-F238E27FC236}">
                <a16:creationId xmlns:a16="http://schemas.microsoft.com/office/drawing/2014/main" id="{8AFA1B6E-6026-CB2D-AEFA-11F92E8D43B8}"/>
              </a:ext>
            </a:extLst>
          </p:cNvPr>
          <p:cNvSpPr txBox="1"/>
          <p:nvPr/>
        </p:nvSpPr>
        <p:spPr>
          <a:xfrm>
            <a:off x="15307554" y="9445823"/>
            <a:ext cx="6505303" cy="307777"/>
          </a:xfrm>
          <a:prstGeom prst="rect">
            <a:avLst/>
          </a:prstGeom>
          <a:noFill/>
        </p:spPr>
        <p:txBody>
          <a:bodyPr wrap="square">
            <a:spAutoFit/>
          </a:bodyPr>
          <a:lstStyle/>
          <a:p>
            <a:r>
              <a:rPr lang="en-US" sz="1400">
                <a:solidFill>
                  <a:srgbClr val="0A3A3F"/>
                </a:solidFill>
                <a:latin typeface="Mark Pro Book" panose="020B0604020201010104" pitchFamily="34" charset="0"/>
              </a:rPr>
              <a:t>SOURCE: CoStar Group</a:t>
            </a:r>
            <a:endParaRPr lang="en-US" sz="4002">
              <a:solidFill>
                <a:srgbClr val="0A3A3F"/>
              </a:solidFill>
              <a:latin typeface="Mark Pro Book" panose="020B0604020201010104" pitchFamily="34" charset="0"/>
            </a:endParaRPr>
          </a:p>
        </p:txBody>
      </p:sp>
      <p:pic>
        <p:nvPicPr>
          <p:cNvPr id="4" name="Picture 3">
            <a:extLst>
              <a:ext uri="{FF2B5EF4-FFF2-40B4-BE49-F238E27FC236}">
                <a16:creationId xmlns:a16="http://schemas.microsoft.com/office/drawing/2014/main" id="{6E30C80C-EBD4-4461-AF42-D863AC030469}"/>
              </a:ext>
            </a:extLst>
          </p:cNvPr>
          <p:cNvPicPr>
            <a:picLocks noChangeAspect="1"/>
          </p:cNvPicPr>
          <p:nvPr/>
        </p:nvPicPr>
        <p:blipFill>
          <a:blip r:embed="rId2"/>
          <a:srcRect t="406" b="-1"/>
          <a:stretch/>
        </p:blipFill>
        <p:spPr>
          <a:xfrm>
            <a:off x="861269" y="1928759"/>
            <a:ext cx="15935282" cy="7252759"/>
          </a:xfrm>
          <a:prstGeom prst="rect">
            <a:avLst/>
          </a:prstGeom>
        </p:spPr>
      </p:pic>
    </p:spTree>
    <p:extLst>
      <p:ext uri="{BB962C8B-B14F-4D97-AF65-F5344CB8AC3E}">
        <p14:creationId xmlns:p14="http://schemas.microsoft.com/office/powerpoint/2010/main" val="37904335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D1C097-8D0E-72AF-E7A5-A94460FA710E}"/>
              </a:ext>
            </a:extLst>
          </p:cNvPr>
          <p:cNvSpPr txBox="1"/>
          <p:nvPr/>
        </p:nvSpPr>
        <p:spPr>
          <a:xfrm>
            <a:off x="3425473" y="620022"/>
            <a:ext cx="1188720" cy="369332"/>
          </a:xfrm>
          <a:prstGeom prst="rect">
            <a:avLst/>
          </a:prstGeom>
          <a:solidFill>
            <a:schemeClr val="bg1"/>
          </a:solidFill>
        </p:spPr>
        <p:txBody>
          <a:bodyPr wrap="square" rtlCol="0">
            <a:spAutoFit/>
          </a:bodyPr>
          <a:lstStyle/>
          <a:p>
            <a:endParaRPr lang="en-US"/>
          </a:p>
        </p:txBody>
      </p:sp>
      <p:sp>
        <p:nvSpPr>
          <p:cNvPr id="7" name="TextBox 6">
            <a:extLst>
              <a:ext uri="{FF2B5EF4-FFF2-40B4-BE49-F238E27FC236}">
                <a16:creationId xmlns:a16="http://schemas.microsoft.com/office/drawing/2014/main" id="{CAA23F3D-E556-8ADA-7609-12C195B0D145}"/>
              </a:ext>
            </a:extLst>
          </p:cNvPr>
          <p:cNvSpPr txBox="1"/>
          <p:nvPr/>
        </p:nvSpPr>
        <p:spPr>
          <a:xfrm>
            <a:off x="1628941" y="1248508"/>
            <a:ext cx="2644121" cy="517454"/>
          </a:xfrm>
          <a:prstGeom prst="rect">
            <a:avLst/>
          </a:prstGeom>
          <a:solidFill>
            <a:schemeClr val="bg1"/>
          </a:solidFill>
          <a:ln>
            <a:noFill/>
          </a:ln>
        </p:spPr>
        <p:txBody>
          <a:bodyPr wrap="square" rtlCol="0">
            <a:spAutoFit/>
          </a:bodyPr>
          <a:lstStyle/>
          <a:p>
            <a:endParaRPr lang="en-US"/>
          </a:p>
        </p:txBody>
      </p:sp>
      <p:sp>
        <p:nvSpPr>
          <p:cNvPr id="8" name="TextBox 7">
            <a:extLst>
              <a:ext uri="{FF2B5EF4-FFF2-40B4-BE49-F238E27FC236}">
                <a16:creationId xmlns:a16="http://schemas.microsoft.com/office/drawing/2014/main" id="{36354B85-EC84-A6A2-C30B-4E1CF58330F6}"/>
              </a:ext>
            </a:extLst>
          </p:cNvPr>
          <p:cNvSpPr txBox="1"/>
          <p:nvPr/>
        </p:nvSpPr>
        <p:spPr>
          <a:xfrm>
            <a:off x="1456308" y="620022"/>
            <a:ext cx="8721361" cy="954107"/>
          </a:xfrm>
          <a:prstGeom prst="rect">
            <a:avLst/>
          </a:prstGeom>
          <a:solidFill>
            <a:schemeClr val="bg1"/>
          </a:solidFill>
          <a:ln>
            <a:noFill/>
          </a:ln>
        </p:spPr>
        <p:txBody>
          <a:bodyPr wrap="square" rtlCol="0">
            <a:spAutoFit/>
          </a:bodyPr>
          <a:lstStyle/>
          <a:p>
            <a:r>
              <a:rPr lang="en-US" sz="2800">
                <a:solidFill>
                  <a:srgbClr val="0A3A3F"/>
                </a:solidFill>
                <a:latin typeface="Mark Pro Heavy" panose="020B0904020201010104" pitchFamily="34" charset="0"/>
              </a:rPr>
              <a:t>STATEWIDE REVPAR</a:t>
            </a:r>
            <a:endParaRPr lang="en-US" sz="2800">
              <a:latin typeface="Mark Pro Heavy" panose="020B0904020201010104" pitchFamily="34" charset="0"/>
            </a:endParaRPr>
          </a:p>
          <a:p>
            <a:r>
              <a:rPr lang="en-US" sz="2800">
                <a:solidFill>
                  <a:srgbClr val="72A2A6"/>
                </a:solidFill>
                <a:latin typeface="Mark Pro Heavy" panose="020B0904020201010104" pitchFamily="34" charset="0"/>
              </a:rPr>
              <a:t>2024 AVERAGE: $94.73 YTD</a:t>
            </a:r>
          </a:p>
        </p:txBody>
      </p:sp>
      <p:sp>
        <p:nvSpPr>
          <p:cNvPr id="9" name="TextBox 8">
            <a:extLst>
              <a:ext uri="{FF2B5EF4-FFF2-40B4-BE49-F238E27FC236}">
                <a16:creationId xmlns:a16="http://schemas.microsoft.com/office/drawing/2014/main" id="{D2459A9A-C171-4A73-1AD4-589247182471}"/>
              </a:ext>
            </a:extLst>
          </p:cNvPr>
          <p:cNvSpPr txBox="1"/>
          <p:nvPr/>
        </p:nvSpPr>
        <p:spPr>
          <a:xfrm>
            <a:off x="15307554" y="9445823"/>
            <a:ext cx="6505303" cy="307777"/>
          </a:xfrm>
          <a:prstGeom prst="rect">
            <a:avLst/>
          </a:prstGeom>
          <a:noFill/>
        </p:spPr>
        <p:txBody>
          <a:bodyPr wrap="square">
            <a:spAutoFit/>
          </a:bodyPr>
          <a:lstStyle/>
          <a:p>
            <a:r>
              <a:rPr lang="en-US" sz="1400">
                <a:solidFill>
                  <a:srgbClr val="0A3A3F"/>
                </a:solidFill>
                <a:latin typeface="Mark Pro Book" panose="020B0604020201010104" pitchFamily="34" charset="0"/>
              </a:rPr>
              <a:t>SOURCE: CoStar Group</a:t>
            </a:r>
            <a:endParaRPr lang="en-US" sz="4002">
              <a:solidFill>
                <a:srgbClr val="0A3A3F"/>
              </a:solidFill>
              <a:latin typeface="Mark Pro Book" panose="020B0604020201010104" pitchFamily="34" charset="0"/>
            </a:endParaRPr>
          </a:p>
        </p:txBody>
      </p:sp>
      <p:pic>
        <p:nvPicPr>
          <p:cNvPr id="4" name="Picture 3">
            <a:extLst>
              <a:ext uri="{FF2B5EF4-FFF2-40B4-BE49-F238E27FC236}">
                <a16:creationId xmlns:a16="http://schemas.microsoft.com/office/drawing/2014/main" id="{3AA83C45-F06E-BEAA-59B8-556176ACE843}"/>
              </a:ext>
            </a:extLst>
          </p:cNvPr>
          <p:cNvPicPr>
            <a:picLocks noChangeAspect="1"/>
          </p:cNvPicPr>
          <p:nvPr/>
        </p:nvPicPr>
        <p:blipFill>
          <a:blip r:embed="rId2"/>
          <a:srcRect t="865" b="1"/>
          <a:stretch/>
        </p:blipFill>
        <p:spPr>
          <a:xfrm>
            <a:off x="444145" y="1833283"/>
            <a:ext cx="16451971" cy="7498464"/>
          </a:xfrm>
          <a:prstGeom prst="rect">
            <a:avLst/>
          </a:prstGeom>
        </p:spPr>
      </p:pic>
    </p:spTree>
    <p:extLst>
      <p:ext uri="{BB962C8B-B14F-4D97-AF65-F5344CB8AC3E}">
        <p14:creationId xmlns:p14="http://schemas.microsoft.com/office/powerpoint/2010/main" val="2222885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F5712-83DA-8FCD-8526-F3879DDA20C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06923FD-AA76-AB55-4619-F17B9ABD8A77}"/>
              </a:ext>
            </a:extLst>
          </p:cNvPr>
          <p:cNvSpPr txBox="1"/>
          <p:nvPr/>
        </p:nvSpPr>
        <p:spPr>
          <a:xfrm>
            <a:off x="3425473" y="620022"/>
            <a:ext cx="1188720" cy="369332"/>
          </a:xfrm>
          <a:prstGeom prst="rect">
            <a:avLst/>
          </a:prstGeom>
          <a:solidFill>
            <a:schemeClr val="bg1"/>
          </a:solidFill>
        </p:spPr>
        <p:txBody>
          <a:bodyPr wrap="square" rtlCol="0">
            <a:spAutoFit/>
          </a:bodyPr>
          <a:lstStyle/>
          <a:p>
            <a:endParaRPr lang="en-US"/>
          </a:p>
        </p:txBody>
      </p:sp>
      <p:sp>
        <p:nvSpPr>
          <p:cNvPr id="7" name="TextBox 6">
            <a:extLst>
              <a:ext uri="{FF2B5EF4-FFF2-40B4-BE49-F238E27FC236}">
                <a16:creationId xmlns:a16="http://schemas.microsoft.com/office/drawing/2014/main" id="{D92367E4-6262-7D0B-BEC9-BA0FE3B86690}"/>
              </a:ext>
            </a:extLst>
          </p:cNvPr>
          <p:cNvSpPr txBox="1"/>
          <p:nvPr/>
        </p:nvSpPr>
        <p:spPr>
          <a:xfrm>
            <a:off x="1628941" y="1248508"/>
            <a:ext cx="2644121" cy="517454"/>
          </a:xfrm>
          <a:prstGeom prst="rect">
            <a:avLst/>
          </a:prstGeom>
          <a:solidFill>
            <a:schemeClr val="bg1"/>
          </a:solidFill>
          <a:ln>
            <a:noFill/>
          </a:ln>
        </p:spPr>
        <p:txBody>
          <a:bodyPr wrap="square" rtlCol="0">
            <a:spAutoFit/>
          </a:bodyPr>
          <a:lstStyle/>
          <a:p>
            <a:endParaRPr lang="en-US"/>
          </a:p>
        </p:txBody>
      </p:sp>
      <p:sp>
        <p:nvSpPr>
          <p:cNvPr id="8" name="TextBox 7">
            <a:extLst>
              <a:ext uri="{FF2B5EF4-FFF2-40B4-BE49-F238E27FC236}">
                <a16:creationId xmlns:a16="http://schemas.microsoft.com/office/drawing/2014/main" id="{49E00EA0-7440-9A14-BCF3-C29DCC0345D6}"/>
              </a:ext>
            </a:extLst>
          </p:cNvPr>
          <p:cNvSpPr txBox="1"/>
          <p:nvPr/>
        </p:nvSpPr>
        <p:spPr>
          <a:xfrm>
            <a:off x="1456308" y="620022"/>
            <a:ext cx="11151328" cy="954107"/>
          </a:xfrm>
          <a:prstGeom prst="rect">
            <a:avLst/>
          </a:prstGeom>
          <a:solidFill>
            <a:schemeClr val="bg1"/>
          </a:solidFill>
          <a:ln>
            <a:noFill/>
          </a:ln>
        </p:spPr>
        <p:txBody>
          <a:bodyPr wrap="square" rtlCol="0">
            <a:spAutoFit/>
          </a:bodyPr>
          <a:lstStyle/>
          <a:p>
            <a:r>
              <a:rPr lang="en-US" sz="2800">
                <a:solidFill>
                  <a:srgbClr val="0A3A3F"/>
                </a:solidFill>
                <a:latin typeface="Mark Pro Heavy" panose="020B0904020201010104" pitchFamily="34" charset="0"/>
              </a:rPr>
              <a:t>CENTRAL REGION</a:t>
            </a:r>
            <a:endParaRPr lang="en-US" sz="2800">
              <a:latin typeface="Mark Pro Heavy" panose="020B0904020201010104" pitchFamily="34" charset="0"/>
            </a:endParaRPr>
          </a:p>
          <a:p>
            <a:r>
              <a:rPr lang="en-US" sz="2800">
                <a:solidFill>
                  <a:srgbClr val="72A2A6"/>
                </a:solidFill>
                <a:latin typeface="Mark Pro Heavy" panose="020B0904020201010104" pitchFamily="34" charset="0"/>
              </a:rPr>
              <a:t>YEAR TO DATE PERFORMANCE 2024 COMPARED TO 2023</a:t>
            </a:r>
          </a:p>
        </p:txBody>
      </p:sp>
      <p:sp>
        <p:nvSpPr>
          <p:cNvPr id="9" name="TextBox 8">
            <a:extLst>
              <a:ext uri="{FF2B5EF4-FFF2-40B4-BE49-F238E27FC236}">
                <a16:creationId xmlns:a16="http://schemas.microsoft.com/office/drawing/2014/main" id="{2AF2167D-014C-6939-870C-339922F6F502}"/>
              </a:ext>
            </a:extLst>
          </p:cNvPr>
          <p:cNvSpPr txBox="1"/>
          <p:nvPr/>
        </p:nvSpPr>
        <p:spPr>
          <a:xfrm>
            <a:off x="15307554" y="9445823"/>
            <a:ext cx="6505303" cy="307777"/>
          </a:xfrm>
          <a:prstGeom prst="rect">
            <a:avLst/>
          </a:prstGeom>
          <a:noFill/>
        </p:spPr>
        <p:txBody>
          <a:bodyPr wrap="square">
            <a:spAutoFit/>
          </a:bodyPr>
          <a:lstStyle/>
          <a:p>
            <a:r>
              <a:rPr lang="en-US" sz="1400">
                <a:solidFill>
                  <a:srgbClr val="0A3A3F"/>
                </a:solidFill>
                <a:latin typeface="Mark Pro Book" panose="020B0604020201010104" pitchFamily="34" charset="0"/>
              </a:rPr>
              <a:t>SOURCE: CoStar Group</a:t>
            </a:r>
            <a:endParaRPr lang="en-US" sz="4002">
              <a:solidFill>
                <a:srgbClr val="0A3A3F"/>
              </a:solidFill>
              <a:latin typeface="Mark Pro Book" panose="020B0604020201010104" pitchFamily="34" charset="0"/>
            </a:endParaRPr>
          </a:p>
        </p:txBody>
      </p:sp>
      <p:pic>
        <p:nvPicPr>
          <p:cNvPr id="10" name="Picture 9">
            <a:extLst>
              <a:ext uri="{FF2B5EF4-FFF2-40B4-BE49-F238E27FC236}">
                <a16:creationId xmlns:a16="http://schemas.microsoft.com/office/drawing/2014/main" id="{CE9E17CE-A3B5-D529-EEDF-DC47DFF8E596}"/>
              </a:ext>
            </a:extLst>
          </p:cNvPr>
          <p:cNvPicPr>
            <a:picLocks noChangeAspect="1"/>
          </p:cNvPicPr>
          <p:nvPr/>
        </p:nvPicPr>
        <p:blipFill>
          <a:blip r:embed="rId2"/>
          <a:stretch>
            <a:fillRect/>
          </a:stretch>
        </p:blipFill>
        <p:spPr>
          <a:xfrm>
            <a:off x="256911" y="1701742"/>
            <a:ext cx="4357282" cy="7480154"/>
          </a:xfrm>
          <a:prstGeom prst="rect">
            <a:avLst/>
          </a:prstGeom>
        </p:spPr>
      </p:pic>
      <p:pic>
        <p:nvPicPr>
          <p:cNvPr id="12" name="Picture 11">
            <a:extLst>
              <a:ext uri="{FF2B5EF4-FFF2-40B4-BE49-F238E27FC236}">
                <a16:creationId xmlns:a16="http://schemas.microsoft.com/office/drawing/2014/main" id="{4D747300-29C3-1679-0617-062F75A04E27}"/>
              </a:ext>
            </a:extLst>
          </p:cNvPr>
          <p:cNvPicPr>
            <a:picLocks noChangeAspect="1"/>
          </p:cNvPicPr>
          <p:nvPr/>
        </p:nvPicPr>
        <p:blipFill>
          <a:blip r:embed="rId3"/>
          <a:srcRect r="3896"/>
          <a:stretch/>
        </p:blipFill>
        <p:spPr>
          <a:xfrm>
            <a:off x="12972384" y="3085850"/>
            <a:ext cx="4275486" cy="3581900"/>
          </a:xfrm>
          <a:prstGeom prst="rect">
            <a:avLst/>
          </a:prstGeom>
        </p:spPr>
      </p:pic>
      <p:pic>
        <p:nvPicPr>
          <p:cNvPr id="14" name="Picture 13">
            <a:extLst>
              <a:ext uri="{FF2B5EF4-FFF2-40B4-BE49-F238E27FC236}">
                <a16:creationId xmlns:a16="http://schemas.microsoft.com/office/drawing/2014/main" id="{13521200-1AAB-5368-489B-DD6BAC6FEC3B}"/>
              </a:ext>
            </a:extLst>
          </p:cNvPr>
          <p:cNvPicPr>
            <a:picLocks noChangeAspect="1"/>
          </p:cNvPicPr>
          <p:nvPr/>
        </p:nvPicPr>
        <p:blipFill>
          <a:blip r:embed="rId4"/>
          <a:stretch>
            <a:fillRect/>
          </a:stretch>
        </p:blipFill>
        <p:spPr>
          <a:xfrm>
            <a:off x="4367879" y="1694372"/>
            <a:ext cx="8743337" cy="7431836"/>
          </a:xfrm>
          <a:prstGeom prst="rect">
            <a:avLst/>
          </a:prstGeom>
        </p:spPr>
      </p:pic>
    </p:spTree>
    <p:extLst>
      <p:ext uri="{BB962C8B-B14F-4D97-AF65-F5344CB8AC3E}">
        <p14:creationId xmlns:p14="http://schemas.microsoft.com/office/powerpoint/2010/main" val="4487777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5A340-5252-7A40-4CFE-9C66E1026B6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7AD066A-343D-3EC0-401B-5C6A822A21E9}"/>
              </a:ext>
            </a:extLst>
          </p:cNvPr>
          <p:cNvSpPr txBox="1"/>
          <p:nvPr/>
        </p:nvSpPr>
        <p:spPr>
          <a:xfrm>
            <a:off x="3425473" y="620022"/>
            <a:ext cx="1188720" cy="369332"/>
          </a:xfrm>
          <a:prstGeom prst="rect">
            <a:avLst/>
          </a:prstGeom>
          <a:solidFill>
            <a:schemeClr val="bg1"/>
          </a:solidFill>
        </p:spPr>
        <p:txBody>
          <a:bodyPr wrap="square" rtlCol="0">
            <a:spAutoFit/>
          </a:bodyPr>
          <a:lstStyle/>
          <a:p>
            <a:endParaRPr lang="en-US"/>
          </a:p>
        </p:txBody>
      </p:sp>
      <p:sp>
        <p:nvSpPr>
          <p:cNvPr id="7" name="TextBox 6">
            <a:extLst>
              <a:ext uri="{FF2B5EF4-FFF2-40B4-BE49-F238E27FC236}">
                <a16:creationId xmlns:a16="http://schemas.microsoft.com/office/drawing/2014/main" id="{2910CDC7-EB11-2652-E6AB-103142AF2DE6}"/>
              </a:ext>
            </a:extLst>
          </p:cNvPr>
          <p:cNvSpPr txBox="1"/>
          <p:nvPr/>
        </p:nvSpPr>
        <p:spPr>
          <a:xfrm>
            <a:off x="1628941" y="1248508"/>
            <a:ext cx="2644121" cy="517454"/>
          </a:xfrm>
          <a:prstGeom prst="rect">
            <a:avLst/>
          </a:prstGeom>
          <a:solidFill>
            <a:schemeClr val="bg1"/>
          </a:solidFill>
          <a:ln>
            <a:noFill/>
          </a:ln>
        </p:spPr>
        <p:txBody>
          <a:bodyPr wrap="square" rtlCol="0">
            <a:spAutoFit/>
          </a:bodyPr>
          <a:lstStyle/>
          <a:p>
            <a:endParaRPr lang="en-US"/>
          </a:p>
        </p:txBody>
      </p:sp>
      <p:sp>
        <p:nvSpPr>
          <p:cNvPr id="8" name="TextBox 7">
            <a:extLst>
              <a:ext uri="{FF2B5EF4-FFF2-40B4-BE49-F238E27FC236}">
                <a16:creationId xmlns:a16="http://schemas.microsoft.com/office/drawing/2014/main" id="{DF049CD7-EEC8-F720-0446-BA09B301E31A}"/>
              </a:ext>
            </a:extLst>
          </p:cNvPr>
          <p:cNvSpPr txBox="1"/>
          <p:nvPr/>
        </p:nvSpPr>
        <p:spPr>
          <a:xfrm>
            <a:off x="652745" y="483830"/>
            <a:ext cx="11087364" cy="954107"/>
          </a:xfrm>
          <a:prstGeom prst="rect">
            <a:avLst/>
          </a:prstGeom>
          <a:solidFill>
            <a:schemeClr val="bg1"/>
          </a:solidFill>
          <a:ln>
            <a:noFill/>
          </a:ln>
        </p:spPr>
        <p:txBody>
          <a:bodyPr wrap="square" rtlCol="0">
            <a:spAutoFit/>
          </a:bodyPr>
          <a:lstStyle/>
          <a:p>
            <a:r>
              <a:rPr lang="en-US" sz="2800">
                <a:solidFill>
                  <a:srgbClr val="0A3A3F"/>
                </a:solidFill>
                <a:latin typeface="Mark Pro Heavy" panose="020B0904020201010104" pitchFamily="34" charset="0"/>
              </a:rPr>
              <a:t>EASTERN REGION</a:t>
            </a:r>
            <a:endParaRPr lang="en-US" sz="2800">
              <a:latin typeface="Mark Pro Heavy" panose="020B0904020201010104" pitchFamily="34" charset="0"/>
            </a:endParaRPr>
          </a:p>
          <a:p>
            <a:r>
              <a:rPr lang="en-US" sz="2800">
                <a:solidFill>
                  <a:srgbClr val="72A2A6"/>
                </a:solidFill>
                <a:latin typeface="Mark Pro Heavy" panose="020B0904020201010104" pitchFamily="34" charset="0"/>
              </a:rPr>
              <a:t>YEAR TO DATE PERFORMANCE 2024 COMPARED TO 2023</a:t>
            </a:r>
          </a:p>
        </p:txBody>
      </p:sp>
      <p:sp>
        <p:nvSpPr>
          <p:cNvPr id="9" name="TextBox 8">
            <a:extLst>
              <a:ext uri="{FF2B5EF4-FFF2-40B4-BE49-F238E27FC236}">
                <a16:creationId xmlns:a16="http://schemas.microsoft.com/office/drawing/2014/main" id="{3E74E673-3907-95AF-0E14-C847054CCD19}"/>
              </a:ext>
            </a:extLst>
          </p:cNvPr>
          <p:cNvSpPr txBox="1"/>
          <p:nvPr/>
        </p:nvSpPr>
        <p:spPr>
          <a:xfrm>
            <a:off x="15307554" y="9445823"/>
            <a:ext cx="6505303" cy="307777"/>
          </a:xfrm>
          <a:prstGeom prst="rect">
            <a:avLst/>
          </a:prstGeom>
          <a:noFill/>
        </p:spPr>
        <p:txBody>
          <a:bodyPr wrap="square">
            <a:spAutoFit/>
          </a:bodyPr>
          <a:lstStyle/>
          <a:p>
            <a:r>
              <a:rPr lang="en-US" sz="1400">
                <a:solidFill>
                  <a:srgbClr val="0A3A3F"/>
                </a:solidFill>
                <a:latin typeface="Mark Pro Book" panose="020B0604020201010104" pitchFamily="34" charset="0"/>
              </a:rPr>
              <a:t>SOURCE: CoStar Group</a:t>
            </a:r>
            <a:endParaRPr lang="en-US" sz="4002">
              <a:solidFill>
                <a:srgbClr val="0A3A3F"/>
              </a:solidFill>
              <a:latin typeface="Mark Pro Book" panose="020B0604020201010104" pitchFamily="34" charset="0"/>
            </a:endParaRPr>
          </a:p>
        </p:txBody>
      </p:sp>
      <p:pic>
        <p:nvPicPr>
          <p:cNvPr id="4" name="Picture 3">
            <a:extLst>
              <a:ext uri="{FF2B5EF4-FFF2-40B4-BE49-F238E27FC236}">
                <a16:creationId xmlns:a16="http://schemas.microsoft.com/office/drawing/2014/main" id="{253AB45F-8302-1E77-9E95-B9ED0D7E44BC}"/>
              </a:ext>
            </a:extLst>
          </p:cNvPr>
          <p:cNvPicPr>
            <a:picLocks noChangeAspect="1"/>
          </p:cNvPicPr>
          <p:nvPr/>
        </p:nvPicPr>
        <p:blipFill>
          <a:blip r:embed="rId2"/>
          <a:stretch>
            <a:fillRect/>
          </a:stretch>
        </p:blipFill>
        <p:spPr>
          <a:xfrm>
            <a:off x="4391638" y="1636892"/>
            <a:ext cx="8830907" cy="7563906"/>
          </a:xfrm>
          <a:prstGeom prst="rect">
            <a:avLst/>
          </a:prstGeom>
        </p:spPr>
      </p:pic>
      <p:pic>
        <p:nvPicPr>
          <p:cNvPr id="13" name="Picture 12">
            <a:extLst>
              <a:ext uri="{FF2B5EF4-FFF2-40B4-BE49-F238E27FC236}">
                <a16:creationId xmlns:a16="http://schemas.microsoft.com/office/drawing/2014/main" id="{8587CF43-06F3-56E1-1508-565E99610D52}"/>
              </a:ext>
            </a:extLst>
          </p:cNvPr>
          <p:cNvPicPr>
            <a:picLocks noChangeAspect="1"/>
          </p:cNvPicPr>
          <p:nvPr/>
        </p:nvPicPr>
        <p:blipFill>
          <a:blip r:embed="rId3"/>
          <a:stretch>
            <a:fillRect/>
          </a:stretch>
        </p:blipFill>
        <p:spPr>
          <a:xfrm>
            <a:off x="55331" y="1627366"/>
            <a:ext cx="4372585" cy="7573432"/>
          </a:xfrm>
          <a:prstGeom prst="rect">
            <a:avLst/>
          </a:prstGeom>
        </p:spPr>
      </p:pic>
      <p:pic>
        <p:nvPicPr>
          <p:cNvPr id="16" name="Picture 15">
            <a:extLst>
              <a:ext uri="{FF2B5EF4-FFF2-40B4-BE49-F238E27FC236}">
                <a16:creationId xmlns:a16="http://schemas.microsoft.com/office/drawing/2014/main" id="{DB2E62EC-DE60-7E65-C8FF-2C9800DF0444}"/>
              </a:ext>
            </a:extLst>
          </p:cNvPr>
          <p:cNvPicPr>
            <a:picLocks noChangeAspect="1"/>
          </p:cNvPicPr>
          <p:nvPr/>
        </p:nvPicPr>
        <p:blipFill>
          <a:blip r:embed="rId4"/>
          <a:stretch>
            <a:fillRect/>
          </a:stretch>
        </p:blipFill>
        <p:spPr>
          <a:xfrm>
            <a:off x="13111735" y="3558645"/>
            <a:ext cx="4228528" cy="3467584"/>
          </a:xfrm>
          <a:prstGeom prst="rect">
            <a:avLst/>
          </a:prstGeom>
        </p:spPr>
      </p:pic>
    </p:spTree>
    <p:extLst>
      <p:ext uri="{BB962C8B-B14F-4D97-AF65-F5344CB8AC3E}">
        <p14:creationId xmlns:p14="http://schemas.microsoft.com/office/powerpoint/2010/main" val="7930080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B0F169-1A49-12E0-08F8-22281AA6A75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4A58F81-525E-D55B-CE75-A0A95776136A}"/>
              </a:ext>
            </a:extLst>
          </p:cNvPr>
          <p:cNvSpPr txBox="1"/>
          <p:nvPr/>
        </p:nvSpPr>
        <p:spPr>
          <a:xfrm>
            <a:off x="3425473" y="620022"/>
            <a:ext cx="1188720" cy="369332"/>
          </a:xfrm>
          <a:prstGeom prst="rect">
            <a:avLst/>
          </a:prstGeom>
          <a:solidFill>
            <a:schemeClr val="bg1"/>
          </a:solidFill>
        </p:spPr>
        <p:txBody>
          <a:bodyPr wrap="square" rtlCol="0">
            <a:spAutoFit/>
          </a:bodyPr>
          <a:lstStyle/>
          <a:p>
            <a:endParaRPr lang="en-US"/>
          </a:p>
        </p:txBody>
      </p:sp>
      <p:sp>
        <p:nvSpPr>
          <p:cNvPr id="7" name="TextBox 6">
            <a:extLst>
              <a:ext uri="{FF2B5EF4-FFF2-40B4-BE49-F238E27FC236}">
                <a16:creationId xmlns:a16="http://schemas.microsoft.com/office/drawing/2014/main" id="{46A0ECA8-9316-13F4-D3F8-A152C6A0C7EB}"/>
              </a:ext>
            </a:extLst>
          </p:cNvPr>
          <p:cNvSpPr txBox="1"/>
          <p:nvPr/>
        </p:nvSpPr>
        <p:spPr>
          <a:xfrm>
            <a:off x="1628941" y="1248508"/>
            <a:ext cx="2644121" cy="517454"/>
          </a:xfrm>
          <a:prstGeom prst="rect">
            <a:avLst/>
          </a:prstGeom>
          <a:solidFill>
            <a:schemeClr val="bg1"/>
          </a:solidFill>
          <a:ln>
            <a:noFill/>
          </a:ln>
        </p:spPr>
        <p:txBody>
          <a:bodyPr wrap="square" rtlCol="0">
            <a:spAutoFit/>
          </a:bodyPr>
          <a:lstStyle/>
          <a:p>
            <a:endParaRPr lang="en-US"/>
          </a:p>
        </p:txBody>
      </p:sp>
      <p:sp>
        <p:nvSpPr>
          <p:cNvPr id="8" name="TextBox 7">
            <a:extLst>
              <a:ext uri="{FF2B5EF4-FFF2-40B4-BE49-F238E27FC236}">
                <a16:creationId xmlns:a16="http://schemas.microsoft.com/office/drawing/2014/main" id="{EFC1E28F-C94D-6103-8E4E-65838DE0B0E0}"/>
              </a:ext>
            </a:extLst>
          </p:cNvPr>
          <p:cNvSpPr txBox="1"/>
          <p:nvPr/>
        </p:nvSpPr>
        <p:spPr>
          <a:xfrm>
            <a:off x="652744" y="553128"/>
            <a:ext cx="15681765" cy="954107"/>
          </a:xfrm>
          <a:prstGeom prst="rect">
            <a:avLst/>
          </a:prstGeom>
          <a:solidFill>
            <a:schemeClr val="bg1"/>
          </a:solidFill>
          <a:ln>
            <a:noFill/>
          </a:ln>
        </p:spPr>
        <p:txBody>
          <a:bodyPr wrap="square" rtlCol="0">
            <a:spAutoFit/>
          </a:bodyPr>
          <a:lstStyle/>
          <a:p>
            <a:r>
              <a:rPr lang="en-US" sz="2800">
                <a:solidFill>
                  <a:srgbClr val="0A3A3F"/>
                </a:solidFill>
                <a:latin typeface="Mark Pro Heavy" panose="020B0904020201010104" pitchFamily="34" charset="0"/>
              </a:rPr>
              <a:t>SOUTHERN REGION</a:t>
            </a:r>
            <a:endParaRPr lang="en-US" sz="2800">
              <a:latin typeface="Mark Pro Heavy" panose="020B0904020201010104" pitchFamily="34" charset="0"/>
            </a:endParaRPr>
          </a:p>
          <a:p>
            <a:r>
              <a:rPr lang="en-US" sz="2800">
                <a:solidFill>
                  <a:srgbClr val="72A2A6"/>
                </a:solidFill>
                <a:latin typeface="Mark Pro Heavy" panose="020B0904020201010104" pitchFamily="34" charset="0"/>
              </a:rPr>
              <a:t>YEAR TO DATE PERFORMANCE 2024 COMPARED TO 2023</a:t>
            </a:r>
          </a:p>
        </p:txBody>
      </p:sp>
      <p:sp>
        <p:nvSpPr>
          <p:cNvPr id="9" name="TextBox 8">
            <a:extLst>
              <a:ext uri="{FF2B5EF4-FFF2-40B4-BE49-F238E27FC236}">
                <a16:creationId xmlns:a16="http://schemas.microsoft.com/office/drawing/2014/main" id="{CA4BBF8B-6459-B5D8-9F3C-FD810A093287}"/>
              </a:ext>
            </a:extLst>
          </p:cNvPr>
          <p:cNvSpPr txBox="1"/>
          <p:nvPr/>
        </p:nvSpPr>
        <p:spPr>
          <a:xfrm>
            <a:off x="15307554" y="9445823"/>
            <a:ext cx="6505303" cy="307777"/>
          </a:xfrm>
          <a:prstGeom prst="rect">
            <a:avLst/>
          </a:prstGeom>
          <a:noFill/>
        </p:spPr>
        <p:txBody>
          <a:bodyPr wrap="square">
            <a:spAutoFit/>
          </a:bodyPr>
          <a:lstStyle/>
          <a:p>
            <a:r>
              <a:rPr lang="en-US" sz="1400">
                <a:solidFill>
                  <a:srgbClr val="0A3A3F"/>
                </a:solidFill>
                <a:latin typeface="Mark Pro Book" panose="020B0604020201010104" pitchFamily="34" charset="0"/>
              </a:rPr>
              <a:t>SOURCE: CoStar Group</a:t>
            </a:r>
            <a:endParaRPr lang="en-US" sz="4002">
              <a:solidFill>
                <a:srgbClr val="0A3A3F"/>
              </a:solidFill>
              <a:latin typeface="Mark Pro Book" panose="020B0604020201010104" pitchFamily="34" charset="0"/>
            </a:endParaRPr>
          </a:p>
        </p:txBody>
      </p:sp>
      <p:pic>
        <p:nvPicPr>
          <p:cNvPr id="4" name="Picture 3">
            <a:extLst>
              <a:ext uri="{FF2B5EF4-FFF2-40B4-BE49-F238E27FC236}">
                <a16:creationId xmlns:a16="http://schemas.microsoft.com/office/drawing/2014/main" id="{86A6D6B7-780E-E178-DF01-F419100BFBF8}"/>
              </a:ext>
            </a:extLst>
          </p:cNvPr>
          <p:cNvPicPr>
            <a:picLocks noChangeAspect="1"/>
          </p:cNvPicPr>
          <p:nvPr/>
        </p:nvPicPr>
        <p:blipFill>
          <a:blip r:embed="rId2"/>
          <a:stretch>
            <a:fillRect/>
          </a:stretch>
        </p:blipFill>
        <p:spPr>
          <a:xfrm>
            <a:off x="-12627" y="1531050"/>
            <a:ext cx="4458322" cy="7544853"/>
          </a:xfrm>
          <a:prstGeom prst="rect">
            <a:avLst/>
          </a:prstGeom>
        </p:spPr>
      </p:pic>
      <p:pic>
        <p:nvPicPr>
          <p:cNvPr id="6" name="Picture 5">
            <a:extLst>
              <a:ext uri="{FF2B5EF4-FFF2-40B4-BE49-F238E27FC236}">
                <a16:creationId xmlns:a16="http://schemas.microsoft.com/office/drawing/2014/main" id="{835BE137-B4B7-3FDB-D4D4-F31E37B76850}"/>
              </a:ext>
            </a:extLst>
          </p:cNvPr>
          <p:cNvPicPr>
            <a:picLocks noChangeAspect="1"/>
          </p:cNvPicPr>
          <p:nvPr/>
        </p:nvPicPr>
        <p:blipFill>
          <a:blip r:embed="rId3"/>
          <a:srcRect r="4001"/>
          <a:stretch/>
        </p:blipFill>
        <p:spPr>
          <a:xfrm>
            <a:off x="13316458" y="3367716"/>
            <a:ext cx="4023805" cy="3419952"/>
          </a:xfrm>
          <a:prstGeom prst="rect">
            <a:avLst/>
          </a:prstGeom>
        </p:spPr>
      </p:pic>
      <p:pic>
        <p:nvPicPr>
          <p:cNvPr id="16" name="Picture 15">
            <a:extLst>
              <a:ext uri="{FF2B5EF4-FFF2-40B4-BE49-F238E27FC236}">
                <a16:creationId xmlns:a16="http://schemas.microsoft.com/office/drawing/2014/main" id="{0A5158CC-3001-A850-8752-91752EBC2646}"/>
              </a:ext>
            </a:extLst>
          </p:cNvPr>
          <p:cNvPicPr>
            <a:picLocks noChangeAspect="1"/>
          </p:cNvPicPr>
          <p:nvPr/>
        </p:nvPicPr>
        <p:blipFill>
          <a:blip r:embed="rId4"/>
          <a:stretch>
            <a:fillRect/>
          </a:stretch>
        </p:blipFill>
        <p:spPr>
          <a:xfrm>
            <a:off x="4445695" y="1564210"/>
            <a:ext cx="8853369" cy="7521612"/>
          </a:xfrm>
          <a:prstGeom prst="rect">
            <a:avLst/>
          </a:prstGeom>
        </p:spPr>
      </p:pic>
    </p:spTree>
    <p:extLst>
      <p:ext uri="{BB962C8B-B14F-4D97-AF65-F5344CB8AC3E}">
        <p14:creationId xmlns:p14="http://schemas.microsoft.com/office/powerpoint/2010/main" val="38022492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574474-FBAE-2D57-CEAA-D6D659CBBBE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2428F09-6B95-0E4C-BE51-2927A28334BC}"/>
              </a:ext>
            </a:extLst>
          </p:cNvPr>
          <p:cNvSpPr txBox="1"/>
          <p:nvPr/>
        </p:nvSpPr>
        <p:spPr>
          <a:xfrm>
            <a:off x="3425473" y="620022"/>
            <a:ext cx="1188720" cy="369332"/>
          </a:xfrm>
          <a:prstGeom prst="rect">
            <a:avLst/>
          </a:prstGeom>
          <a:solidFill>
            <a:schemeClr val="bg1"/>
          </a:solidFill>
        </p:spPr>
        <p:txBody>
          <a:bodyPr wrap="square" rtlCol="0">
            <a:spAutoFit/>
          </a:bodyPr>
          <a:lstStyle/>
          <a:p>
            <a:endParaRPr lang="en-US"/>
          </a:p>
        </p:txBody>
      </p:sp>
      <p:sp>
        <p:nvSpPr>
          <p:cNvPr id="7" name="TextBox 6">
            <a:extLst>
              <a:ext uri="{FF2B5EF4-FFF2-40B4-BE49-F238E27FC236}">
                <a16:creationId xmlns:a16="http://schemas.microsoft.com/office/drawing/2014/main" id="{51AF856D-5427-BC7A-65A4-B1D9CCDA9120}"/>
              </a:ext>
            </a:extLst>
          </p:cNvPr>
          <p:cNvSpPr txBox="1"/>
          <p:nvPr/>
        </p:nvSpPr>
        <p:spPr>
          <a:xfrm>
            <a:off x="1628941" y="1248508"/>
            <a:ext cx="2644121" cy="517454"/>
          </a:xfrm>
          <a:prstGeom prst="rect">
            <a:avLst/>
          </a:prstGeom>
          <a:solidFill>
            <a:schemeClr val="bg1"/>
          </a:solidFill>
          <a:ln>
            <a:noFill/>
          </a:ln>
        </p:spPr>
        <p:txBody>
          <a:bodyPr wrap="square" rtlCol="0">
            <a:spAutoFit/>
          </a:bodyPr>
          <a:lstStyle/>
          <a:p>
            <a:endParaRPr lang="en-US"/>
          </a:p>
        </p:txBody>
      </p:sp>
      <p:sp>
        <p:nvSpPr>
          <p:cNvPr id="8" name="TextBox 7">
            <a:extLst>
              <a:ext uri="{FF2B5EF4-FFF2-40B4-BE49-F238E27FC236}">
                <a16:creationId xmlns:a16="http://schemas.microsoft.com/office/drawing/2014/main" id="{0809E812-8B7C-CCCE-DEFF-2DE70AD67899}"/>
              </a:ext>
            </a:extLst>
          </p:cNvPr>
          <p:cNvSpPr txBox="1"/>
          <p:nvPr/>
        </p:nvSpPr>
        <p:spPr>
          <a:xfrm>
            <a:off x="1456308" y="620022"/>
            <a:ext cx="12328965" cy="954107"/>
          </a:xfrm>
          <a:prstGeom prst="rect">
            <a:avLst/>
          </a:prstGeom>
          <a:solidFill>
            <a:schemeClr val="bg1"/>
          </a:solidFill>
          <a:ln>
            <a:noFill/>
          </a:ln>
        </p:spPr>
        <p:txBody>
          <a:bodyPr wrap="square" rtlCol="0">
            <a:spAutoFit/>
          </a:bodyPr>
          <a:lstStyle/>
          <a:p>
            <a:r>
              <a:rPr lang="en-US" sz="2800">
                <a:solidFill>
                  <a:srgbClr val="0A3A3F"/>
                </a:solidFill>
                <a:latin typeface="Mark Pro Heavy" panose="020B0904020201010104" pitchFamily="34" charset="0"/>
              </a:rPr>
              <a:t>COAST REGION</a:t>
            </a:r>
          </a:p>
          <a:p>
            <a:r>
              <a:rPr lang="en-US" sz="2800">
                <a:solidFill>
                  <a:srgbClr val="72A2A6"/>
                </a:solidFill>
                <a:latin typeface="Mark Pro Heavy" panose="020B0904020201010104" pitchFamily="34" charset="0"/>
              </a:rPr>
              <a:t>YEAR TO DATE PERFORMANCE 2024 COMPARED TO 2023</a:t>
            </a:r>
          </a:p>
        </p:txBody>
      </p:sp>
      <p:sp>
        <p:nvSpPr>
          <p:cNvPr id="9" name="TextBox 8">
            <a:extLst>
              <a:ext uri="{FF2B5EF4-FFF2-40B4-BE49-F238E27FC236}">
                <a16:creationId xmlns:a16="http://schemas.microsoft.com/office/drawing/2014/main" id="{116D351A-0083-2432-9B9A-DC244FC8D1E0}"/>
              </a:ext>
            </a:extLst>
          </p:cNvPr>
          <p:cNvSpPr txBox="1"/>
          <p:nvPr/>
        </p:nvSpPr>
        <p:spPr>
          <a:xfrm>
            <a:off x="15307554" y="9445823"/>
            <a:ext cx="6505303" cy="307777"/>
          </a:xfrm>
          <a:prstGeom prst="rect">
            <a:avLst/>
          </a:prstGeom>
          <a:noFill/>
        </p:spPr>
        <p:txBody>
          <a:bodyPr wrap="square">
            <a:spAutoFit/>
          </a:bodyPr>
          <a:lstStyle/>
          <a:p>
            <a:r>
              <a:rPr lang="en-US" sz="1400">
                <a:solidFill>
                  <a:srgbClr val="0A3A3F"/>
                </a:solidFill>
                <a:latin typeface="Mark Pro Book" panose="020B0604020201010104" pitchFamily="34" charset="0"/>
              </a:rPr>
              <a:t>SOURCE: CoStar Group</a:t>
            </a:r>
            <a:endParaRPr lang="en-US" sz="4002">
              <a:solidFill>
                <a:srgbClr val="0A3A3F"/>
              </a:solidFill>
              <a:latin typeface="Mark Pro Book" panose="020B0604020201010104" pitchFamily="34" charset="0"/>
            </a:endParaRPr>
          </a:p>
        </p:txBody>
      </p:sp>
      <p:pic>
        <p:nvPicPr>
          <p:cNvPr id="12" name="Picture 11">
            <a:extLst>
              <a:ext uri="{FF2B5EF4-FFF2-40B4-BE49-F238E27FC236}">
                <a16:creationId xmlns:a16="http://schemas.microsoft.com/office/drawing/2014/main" id="{BAB5D4AE-2723-317F-9412-0FBDF72880FC}"/>
              </a:ext>
            </a:extLst>
          </p:cNvPr>
          <p:cNvPicPr>
            <a:picLocks noChangeAspect="1"/>
          </p:cNvPicPr>
          <p:nvPr/>
        </p:nvPicPr>
        <p:blipFill>
          <a:blip r:embed="rId2"/>
          <a:srcRect r="3896"/>
          <a:stretch/>
        </p:blipFill>
        <p:spPr>
          <a:xfrm>
            <a:off x="13064777" y="3085850"/>
            <a:ext cx="4275486" cy="3581900"/>
          </a:xfrm>
          <a:prstGeom prst="rect">
            <a:avLst/>
          </a:prstGeom>
        </p:spPr>
      </p:pic>
      <p:pic>
        <p:nvPicPr>
          <p:cNvPr id="4" name="Picture 3">
            <a:extLst>
              <a:ext uri="{FF2B5EF4-FFF2-40B4-BE49-F238E27FC236}">
                <a16:creationId xmlns:a16="http://schemas.microsoft.com/office/drawing/2014/main" id="{0D37CD00-1ABB-4626-E966-68A926C69D25}"/>
              </a:ext>
            </a:extLst>
          </p:cNvPr>
          <p:cNvPicPr>
            <a:picLocks noChangeAspect="1"/>
          </p:cNvPicPr>
          <p:nvPr/>
        </p:nvPicPr>
        <p:blipFill>
          <a:blip r:embed="rId3"/>
          <a:stretch>
            <a:fillRect/>
          </a:stretch>
        </p:blipFill>
        <p:spPr>
          <a:xfrm>
            <a:off x="4394508" y="1822260"/>
            <a:ext cx="8774007" cy="7477309"/>
          </a:xfrm>
          <a:prstGeom prst="rect">
            <a:avLst/>
          </a:prstGeom>
        </p:spPr>
      </p:pic>
      <p:pic>
        <p:nvPicPr>
          <p:cNvPr id="16" name="Picture 15">
            <a:extLst>
              <a:ext uri="{FF2B5EF4-FFF2-40B4-BE49-F238E27FC236}">
                <a16:creationId xmlns:a16="http://schemas.microsoft.com/office/drawing/2014/main" id="{53A93C3D-DE70-369B-4B10-B97E7481E084}"/>
              </a:ext>
            </a:extLst>
          </p:cNvPr>
          <p:cNvPicPr>
            <a:picLocks noChangeAspect="1"/>
          </p:cNvPicPr>
          <p:nvPr/>
        </p:nvPicPr>
        <p:blipFill>
          <a:blip r:embed="rId4"/>
          <a:stretch>
            <a:fillRect/>
          </a:stretch>
        </p:blipFill>
        <p:spPr>
          <a:xfrm>
            <a:off x="0" y="1822260"/>
            <a:ext cx="4394508" cy="7473463"/>
          </a:xfrm>
          <a:prstGeom prst="rect">
            <a:avLst/>
          </a:prstGeom>
        </p:spPr>
      </p:pic>
    </p:spTree>
    <p:extLst>
      <p:ext uri="{BB962C8B-B14F-4D97-AF65-F5344CB8AC3E}">
        <p14:creationId xmlns:p14="http://schemas.microsoft.com/office/powerpoint/2010/main" val="25575298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7DEB03-1DEE-3E03-A3FD-630E0D8839E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20138FE-5656-3A36-D12A-3D11F9C008ED}"/>
              </a:ext>
            </a:extLst>
          </p:cNvPr>
          <p:cNvSpPr txBox="1"/>
          <p:nvPr/>
        </p:nvSpPr>
        <p:spPr>
          <a:xfrm>
            <a:off x="3425473" y="620022"/>
            <a:ext cx="1188720" cy="369332"/>
          </a:xfrm>
          <a:prstGeom prst="rect">
            <a:avLst/>
          </a:prstGeom>
          <a:solidFill>
            <a:schemeClr val="bg1"/>
          </a:solidFill>
        </p:spPr>
        <p:txBody>
          <a:bodyPr wrap="square" rtlCol="0">
            <a:spAutoFit/>
          </a:bodyPr>
          <a:lstStyle/>
          <a:p>
            <a:endParaRPr lang="en-US"/>
          </a:p>
        </p:txBody>
      </p:sp>
      <p:sp>
        <p:nvSpPr>
          <p:cNvPr id="7" name="TextBox 6">
            <a:extLst>
              <a:ext uri="{FF2B5EF4-FFF2-40B4-BE49-F238E27FC236}">
                <a16:creationId xmlns:a16="http://schemas.microsoft.com/office/drawing/2014/main" id="{7BC15E67-2695-EB70-95C6-534069901A03}"/>
              </a:ext>
            </a:extLst>
          </p:cNvPr>
          <p:cNvSpPr txBox="1"/>
          <p:nvPr/>
        </p:nvSpPr>
        <p:spPr>
          <a:xfrm>
            <a:off x="1628941" y="1248508"/>
            <a:ext cx="2644121" cy="517454"/>
          </a:xfrm>
          <a:prstGeom prst="rect">
            <a:avLst/>
          </a:prstGeom>
          <a:solidFill>
            <a:schemeClr val="bg1"/>
          </a:solidFill>
          <a:ln>
            <a:noFill/>
          </a:ln>
        </p:spPr>
        <p:txBody>
          <a:bodyPr wrap="square" rtlCol="0">
            <a:spAutoFit/>
          </a:bodyPr>
          <a:lstStyle/>
          <a:p>
            <a:endParaRPr lang="en-US"/>
          </a:p>
        </p:txBody>
      </p:sp>
      <p:sp>
        <p:nvSpPr>
          <p:cNvPr id="8" name="TextBox 7">
            <a:extLst>
              <a:ext uri="{FF2B5EF4-FFF2-40B4-BE49-F238E27FC236}">
                <a16:creationId xmlns:a16="http://schemas.microsoft.com/office/drawing/2014/main" id="{FAD92722-0F97-5E78-D643-AE917CE6172D}"/>
              </a:ext>
            </a:extLst>
          </p:cNvPr>
          <p:cNvSpPr txBox="1"/>
          <p:nvPr/>
        </p:nvSpPr>
        <p:spPr>
          <a:xfrm>
            <a:off x="1456308" y="620022"/>
            <a:ext cx="11553110" cy="954107"/>
          </a:xfrm>
          <a:prstGeom prst="rect">
            <a:avLst/>
          </a:prstGeom>
          <a:solidFill>
            <a:schemeClr val="bg1"/>
          </a:solidFill>
          <a:ln>
            <a:noFill/>
          </a:ln>
        </p:spPr>
        <p:txBody>
          <a:bodyPr wrap="square" rtlCol="0">
            <a:spAutoFit/>
          </a:bodyPr>
          <a:lstStyle/>
          <a:p>
            <a:r>
              <a:rPr lang="en-US" sz="2800">
                <a:solidFill>
                  <a:srgbClr val="0A3A3F"/>
                </a:solidFill>
                <a:latin typeface="Mark Pro Heavy" panose="020B0904020201010104" pitchFamily="34" charset="0"/>
              </a:rPr>
              <a:t>WILLAMETTE VALLEY REGION</a:t>
            </a:r>
            <a:endParaRPr lang="en-US" sz="2800">
              <a:latin typeface="Mark Pro Heavy" panose="020B0904020201010104" pitchFamily="34" charset="0"/>
            </a:endParaRPr>
          </a:p>
          <a:p>
            <a:r>
              <a:rPr lang="en-US" sz="2800">
                <a:solidFill>
                  <a:srgbClr val="72A2A6"/>
                </a:solidFill>
                <a:latin typeface="Mark Pro Heavy" panose="020B0904020201010104" pitchFamily="34" charset="0"/>
              </a:rPr>
              <a:t>YEAR TO DATE PERFORMANCE 2024 COMPARED TO 2023</a:t>
            </a:r>
          </a:p>
        </p:txBody>
      </p:sp>
      <p:sp>
        <p:nvSpPr>
          <p:cNvPr id="9" name="TextBox 8">
            <a:extLst>
              <a:ext uri="{FF2B5EF4-FFF2-40B4-BE49-F238E27FC236}">
                <a16:creationId xmlns:a16="http://schemas.microsoft.com/office/drawing/2014/main" id="{A1C9801F-EAB8-BC6C-FBD2-2A3581416330}"/>
              </a:ext>
            </a:extLst>
          </p:cNvPr>
          <p:cNvSpPr txBox="1"/>
          <p:nvPr/>
        </p:nvSpPr>
        <p:spPr>
          <a:xfrm>
            <a:off x="15307554" y="9445823"/>
            <a:ext cx="6505303" cy="307777"/>
          </a:xfrm>
          <a:prstGeom prst="rect">
            <a:avLst/>
          </a:prstGeom>
          <a:noFill/>
        </p:spPr>
        <p:txBody>
          <a:bodyPr wrap="square">
            <a:spAutoFit/>
          </a:bodyPr>
          <a:lstStyle/>
          <a:p>
            <a:r>
              <a:rPr lang="en-US" sz="1400">
                <a:solidFill>
                  <a:srgbClr val="0A3A3F"/>
                </a:solidFill>
                <a:latin typeface="Mark Pro Book" panose="020B0604020201010104" pitchFamily="34" charset="0"/>
              </a:rPr>
              <a:t>SOURCE: CoStar Group</a:t>
            </a:r>
            <a:endParaRPr lang="en-US" sz="4002">
              <a:solidFill>
                <a:srgbClr val="0A3A3F"/>
              </a:solidFill>
              <a:latin typeface="Mark Pro Book" panose="020B0604020201010104" pitchFamily="34" charset="0"/>
            </a:endParaRPr>
          </a:p>
        </p:txBody>
      </p:sp>
      <p:pic>
        <p:nvPicPr>
          <p:cNvPr id="4" name="Picture 3">
            <a:extLst>
              <a:ext uri="{FF2B5EF4-FFF2-40B4-BE49-F238E27FC236}">
                <a16:creationId xmlns:a16="http://schemas.microsoft.com/office/drawing/2014/main" id="{E451642C-59AE-6913-9DF6-7FD825AB5C0F}"/>
              </a:ext>
            </a:extLst>
          </p:cNvPr>
          <p:cNvPicPr>
            <a:picLocks noChangeAspect="1"/>
          </p:cNvPicPr>
          <p:nvPr/>
        </p:nvPicPr>
        <p:blipFill>
          <a:blip r:embed="rId2"/>
          <a:stretch>
            <a:fillRect/>
          </a:stretch>
        </p:blipFill>
        <p:spPr>
          <a:xfrm>
            <a:off x="4273061" y="1845943"/>
            <a:ext cx="8514683" cy="7303542"/>
          </a:xfrm>
          <a:prstGeom prst="rect">
            <a:avLst/>
          </a:prstGeom>
        </p:spPr>
      </p:pic>
      <p:pic>
        <p:nvPicPr>
          <p:cNvPr id="6" name="Picture 5">
            <a:extLst>
              <a:ext uri="{FF2B5EF4-FFF2-40B4-BE49-F238E27FC236}">
                <a16:creationId xmlns:a16="http://schemas.microsoft.com/office/drawing/2014/main" id="{0FC04743-AC1B-D54F-684A-2617D01F212C}"/>
              </a:ext>
            </a:extLst>
          </p:cNvPr>
          <p:cNvPicPr>
            <a:picLocks noChangeAspect="1"/>
          </p:cNvPicPr>
          <p:nvPr/>
        </p:nvPicPr>
        <p:blipFill>
          <a:blip r:embed="rId3"/>
          <a:stretch>
            <a:fillRect/>
          </a:stretch>
        </p:blipFill>
        <p:spPr>
          <a:xfrm>
            <a:off x="12802429" y="3119192"/>
            <a:ext cx="4401164" cy="3515216"/>
          </a:xfrm>
          <a:prstGeom prst="rect">
            <a:avLst/>
          </a:prstGeom>
        </p:spPr>
      </p:pic>
      <p:pic>
        <p:nvPicPr>
          <p:cNvPr id="13" name="Picture 12">
            <a:extLst>
              <a:ext uri="{FF2B5EF4-FFF2-40B4-BE49-F238E27FC236}">
                <a16:creationId xmlns:a16="http://schemas.microsoft.com/office/drawing/2014/main" id="{EFCF5E24-4715-B92B-8447-B02F29466A59}"/>
              </a:ext>
            </a:extLst>
          </p:cNvPr>
          <p:cNvPicPr>
            <a:picLocks noChangeAspect="1"/>
          </p:cNvPicPr>
          <p:nvPr/>
        </p:nvPicPr>
        <p:blipFill>
          <a:blip r:embed="rId4"/>
          <a:stretch>
            <a:fillRect/>
          </a:stretch>
        </p:blipFill>
        <p:spPr>
          <a:xfrm>
            <a:off x="-19597" y="1857278"/>
            <a:ext cx="4277973" cy="7271649"/>
          </a:xfrm>
          <a:prstGeom prst="rect">
            <a:avLst/>
          </a:prstGeom>
        </p:spPr>
      </p:pic>
    </p:spTree>
    <p:extLst>
      <p:ext uri="{BB962C8B-B14F-4D97-AF65-F5344CB8AC3E}">
        <p14:creationId xmlns:p14="http://schemas.microsoft.com/office/powerpoint/2010/main" val="9796833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FA1666-F3A0-C025-4F1D-132CE538192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1FECECC-6384-097B-C37E-5FADF080C043}"/>
              </a:ext>
            </a:extLst>
          </p:cNvPr>
          <p:cNvSpPr txBox="1"/>
          <p:nvPr/>
        </p:nvSpPr>
        <p:spPr>
          <a:xfrm>
            <a:off x="3425473" y="620022"/>
            <a:ext cx="1188720" cy="369332"/>
          </a:xfrm>
          <a:prstGeom prst="rect">
            <a:avLst/>
          </a:prstGeom>
          <a:solidFill>
            <a:schemeClr val="bg1"/>
          </a:solidFill>
        </p:spPr>
        <p:txBody>
          <a:bodyPr wrap="square" rtlCol="0">
            <a:spAutoFit/>
          </a:bodyPr>
          <a:lstStyle/>
          <a:p>
            <a:endParaRPr lang="en-US"/>
          </a:p>
        </p:txBody>
      </p:sp>
      <p:sp>
        <p:nvSpPr>
          <p:cNvPr id="7" name="TextBox 6">
            <a:extLst>
              <a:ext uri="{FF2B5EF4-FFF2-40B4-BE49-F238E27FC236}">
                <a16:creationId xmlns:a16="http://schemas.microsoft.com/office/drawing/2014/main" id="{3C0DD491-F56D-17F3-37D1-7D5E9DEF33D1}"/>
              </a:ext>
            </a:extLst>
          </p:cNvPr>
          <p:cNvSpPr txBox="1"/>
          <p:nvPr/>
        </p:nvSpPr>
        <p:spPr>
          <a:xfrm>
            <a:off x="1628941" y="1248508"/>
            <a:ext cx="2644121" cy="517454"/>
          </a:xfrm>
          <a:prstGeom prst="rect">
            <a:avLst/>
          </a:prstGeom>
          <a:solidFill>
            <a:schemeClr val="bg1"/>
          </a:solidFill>
          <a:ln>
            <a:noFill/>
          </a:ln>
        </p:spPr>
        <p:txBody>
          <a:bodyPr wrap="square" rtlCol="0">
            <a:spAutoFit/>
          </a:bodyPr>
          <a:lstStyle/>
          <a:p>
            <a:endParaRPr lang="en-US"/>
          </a:p>
        </p:txBody>
      </p:sp>
      <p:sp>
        <p:nvSpPr>
          <p:cNvPr id="8" name="TextBox 7">
            <a:extLst>
              <a:ext uri="{FF2B5EF4-FFF2-40B4-BE49-F238E27FC236}">
                <a16:creationId xmlns:a16="http://schemas.microsoft.com/office/drawing/2014/main" id="{3BF9C5A3-3C64-2B30-A354-CD5B9C0F630A}"/>
              </a:ext>
            </a:extLst>
          </p:cNvPr>
          <p:cNvSpPr txBox="1"/>
          <p:nvPr/>
        </p:nvSpPr>
        <p:spPr>
          <a:xfrm>
            <a:off x="1456308" y="620022"/>
            <a:ext cx="12458482" cy="954107"/>
          </a:xfrm>
          <a:prstGeom prst="rect">
            <a:avLst/>
          </a:prstGeom>
          <a:solidFill>
            <a:schemeClr val="bg1"/>
          </a:solidFill>
          <a:ln>
            <a:noFill/>
          </a:ln>
        </p:spPr>
        <p:txBody>
          <a:bodyPr wrap="square" rtlCol="0">
            <a:spAutoFit/>
          </a:bodyPr>
          <a:lstStyle/>
          <a:p>
            <a:r>
              <a:rPr lang="en-US" sz="2800">
                <a:solidFill>
                  <a:srgbClr val="0A3A3F"/>
                </a:solidFill>
                <a:latin typeface="Mark Pro Heavy" panose="020B0904020201010104" pitchFamily="34" charset="0"/>
              </a:rPr>
              <a:t>PORTLAND REGION</a:t>
            </a:r>
            <a:endParaRPr lang="en-US" sz="2800">
              <a:latin typeface="Mark Pro Heavy" panose="020B0904020201010104" pitchFamily="34" charset="0"/>
            </a:endParaRPr>
          </a:p>
          <a:p>
            <a:r>
              <a:rPr lang="en-US" sz="2800">
                <a:solidFill>
                  <a:srgbClr val="72A2A6"/>
                </a:solidFill>
                <a:latin typeface="Mark Pro Heavy" panose="020B0904020201010104" pitchFamily="34" charset="0"/>
              </a:rPr>
              <a:t>YEAR TO DATE PERFORMANCE 2024 COMPARED TO 2023</a:t>
            </a:r>
          </a:p>
        </p:txBody>
      </p:sp>
      <p:sp>
        <p:nvSpPr>
          <p:cNvPr id="9" name="TextBox 8">
            <a:extLst>
              <a:ext uri="{FF2B5EF4-FFF2-40B4-BE49-F238E27FC236}">
                <a16:creationId xmlns:a16="http://schemas.microsoft.com/office/drawing/2014/main" id="{C59AC2CD-67F3-8072-C9E6-FF6A405FDF21}"/>
              </a:ext>
            </a:extLst>
          </p:cNvPr>
          <p:cNvSpPr txBox="1"/>
          <p:nvPr/>
        </p:nvSpPr>
        <p:spPr>
          <a:xfrm>
            <a:off x="15307554" y="9445823"/>
            <a:ext cx="6505303" cy="307777"/>
          </a:xfrm>
          <a:prstGeom prst="rect">
            <a:avLst/>
          </a:prstGeom>
          <a:noFill/>
        </p:spPr>
        <p:txBody>
          <a:bodyPr wrap="square">
            <a:spAutoFit/>
          </a:bodyPr>
          <a:lstStyle/>
          <a:p>
            <a:r>
              <a:rPr lang="en-US" sz="1400">
                <a:solidFill>
                  <a:srgbClr val="0A3A3F"/>
                </a:solidFill>
                <a:latin typeface="Mark Pro Book" panose="020B0604020201010104" pitchFamily="34" charset="0"/>
              </a:rPr>
              <a:t>SOURCE: CoStar Group</a:t>
            </a:r>
            <a:endParaRPr lang="en-US" sz="4002">
              <a:solidFill>
                <a:srgbClr val="0A3A3F"/>
              </a:solidFill>
              <a:latin typeface="Mark Pro Book" panose="020B0604020201010104" pitchFamily="34" charset="0"/>
            </a:endParaRPr>
          </a:p>
        </p:txBody>
      </p:sp>
      <p:pic>
        <p:nvPicPr>
          <p:cNvPr id="5" name="Picture 4">
            <a:extLst>
              <a:ext uri="{FF2B5EF4-FFF2-40B4-BE49-F238E27FC236}">
                <a16:creationId xmlns:a16="http://schemas.microsoft.com/office/drawing/2014/main" id="{0D2F6AFC-1C6B-079B-0726-0076FDDC654F}"/>
              </a:ext>
            </a:extLst>
          </p:cNvPr>
          <p:cNvPicPr>
            <a:picLocks noChangeAspect="1"/>
          </p:cNvPicPr>
          <p:nvPr/>
        </p:nvPicPr>
        <p:blipFill>
          <a:blip r:embed="rId2"/>
          <a:stretch>
            <a:fillRect/>
          </a:stretch>
        </p:blipFill>
        <p:spPr>
          <a:xfrm>
            <a:off x="4170416" y="2020615"/>
            <a:ext cx="8368717" cy="7112961"/>
          </a:xfrm>
          <a:prstGeom prst="rect">
            <a:avLst/>
          </a:prstGeom>
        </p:spPr>
      </p:pic>
      <p:pic>
        <p:nvPicPr>
          <p:cNvPr id="11" name="Picture 10">
            <a:extLst>
              <a:ext uri="{FF2B5EF4-FFF2-40B4-BE49-F238E27FC236}">
                <a16:creationId xmlns:a16="http://schemas.microsoft.com/office/drawing/2014/main" id="{ECC872EC-7DCE-9525-FF1F-A46D2E921CD2}"/>
              </a:ext>
            </a:extLst>
          </p:cNvPr>
          <p:cNvPicPr>
            <a:picLocks noChangeAspect="1"/>
          </p:cNvPicPr>
          <p:nvPr/>
        </p:nvPicPr>
        <p:blipFill>
          <a:blip r:embed="rId3"/>
          <a:stretch>
            <a:fillRect/>
          </a:stretch>
        </p:blipFill>
        <p:spPr>
          <a:xfrm>
            <a:off x="12539133" y="3143008"/>
            <a:ext cx="4429743" cy="3467584"/>
          </a:xfrm>
          <a:prstGeom prst="rect">
            <a:avLst/>
          </a:prstGeom>
        </p:spPr>
      </p:pic>
      <p:pic>
        <p:nvPicPr>
          <p:cNvPr id="15" name="Picture 14">
            <a:extLst>
              <a:ext uri="{FF2B5EF4-FFF2-40B4-BE49-F238E27FC236}">
                <a16:creationId xmlns:a16="http://schemas.microsoft.com/office/drawing/2014/main" id="{AB4F28C0-3EAC-8A29-53D6-7BBEE40C5CC0}"/>
              </a:ext>
            </a:extLst>
          </p:cNvPr>
          <p:cNvPicPr>
            <a:picLocks noChangeAspect="1"/>
          </p:cNvPicPr>
          <p:nvPr/>
        </p:nvPicPr>
        <p:blipFill>
          <a:blip r:embed="rId4"/>
          <a:stretch>
            <a:fillRect/>
          </a:stretch>
        </p:blipFill>
        <p:spPr>
          <a:xfrm>
            <a:off x="0" y="2025115"/>
            <a:ext cx="4170416" cy="7108461"/>
          </a:xfrm>
          <a:prstGeom prst="rect">
            <a:avLst/>
          </a:prstGeom>
        </p:spPr>
      </p:pic>
    </p:spTree>
    <p:extLst>
      <p:ext uri="{BB962C8B-B14F-4D97-AF65-F5344CB8AC3E}">
        <p14:creationId xmlns:p14="http://schemas.microsoft.com/office/powerpoint/2010/main" val="13983965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82CCF3-4A92-6512-B8FC-0C885DA22C4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FCF03DE-8915-A2F9-D2D8-6F79CF6488FC}"/>
              </a:ext>
            </a:extLst>
          </p:cNvPr>
          <p:cNvSpPr txBox="1"/>
          <p:nvPr/>
        </p:nvSpPr>
        <p:spPr>
          <a:xfrm>
            <a:off x="3425473" y="620022"/>
            <a:ext cx="1188720" cy="369332"/>
          </a:xfrm>
          <a:prstGeom prst="rect">
            <a:avLst/>
          </a:prstGeom>
          <a:solidFill>
            <a:schemeClr val="bg1"/>
          </a:solidFill>
        </p:spPr>
        <p:txBody>
          <a:bodyPr wrap="square" rtlCol="0">
            <a:spAutoFit/>
          </a:bodyPr>
          <a:lstStyle/>
          <a:p>
            <a:endParaRPr lang="en-US"/>
          </a:p>
        </p:txBody>
      </p:sp>
      <p:sp>
        <p:nvSpPr>
          <p:cNvPr id="7" name="TextBox 6">
            <a:extLst>
              <a:ext uri="{FF2B5EF4-FFF2-40B4-BE49-F238E27FC236}">
                <a16:creationId xmlns:a16="http://schemas.microsoft.com/office/drawing/2014/main" id="{5FA50021-C555-A984-0140-00AD14DF74DF}"/>
              </a:ext>
            </a:extLst>
          </p:cNvPr>
          <p:cNvSpPr txBox="1"/>
          <p:nvPr/>
        </p:nvSpPr>
        <p:spPr>
          <a:xfrm>
            <a:off x="1628941" y="1248508"/>
            <a:ext cx="2644121" cy="517454"/>
          </a:xfrm>
          <a:prstGeom prst="rect">
            <a:avLst/>
          </a:prstGeom>
          <a:solidFill>
            <a:schemeClr val="bg1"/>
          </a:solidFill>
          <a:ln>
            <a:noFill/>
          </a:ln>
        </p:spPr>
        <p:txBody>
          <a:bodyPr wrap="square" rtlCol="0">
            <a:spAutoFit/>
          </a:bodyPr>
          <a:lstStyle/>
          <a:p>
            <a:endParaRPr lang="en-US"/>
          </a:p>
        </p:txBody>
      </p:sp>
      <p:sp>
        <p:nvSpPr>
          <p:cNvPr id="8" name="TextBox 7">
            <a:extLst>
              <a:ext uri="{FF2B5EF4-FFF2-40B4-BE49-F238E27FC236}">
                <a16:creationId xmlns:a16="http://schemas.microsoft.com/office/drawing/2014/main" id="{E361E6D5-3B7E-35A5-37AA-F61F6268A9B4}"/>
              </a:ext>
            </a:extLst>
          </p:cNvPr>
          <p:cNvSpPr txBox="1"/>
          <p:nvPr/>
        </p:nvSpPr>
        <p:spPr>
          <a:xfrm>
            <a:off x="1456308" y="620022"/>
            <a:ext cx="13090965" cy="954107"/>
          </a:xfrm>
          <a:prstGeom prst="rect">
            <a:avLst/>
          </a:prstGeom>
          <a:solidFill>
            <a:schemeClr val="bg1"/>
          </a:solidFill>
          <a:ln>
            <a:noFill/>
          </a:ln>
        </p:spPr>
        <p:txBody>
          <a:bodyPr wrap="square" rtlCol="0">
            <a:spAutoFit/>
          </a:bodyPr>
          <a:lstStyle/>
          <a:p>
            <a:r>
              <a:rPr lang="en-US" sz="2800">
                <a:solidFill>
                  <a:srgbClr val="0A3A3F"/>
                </a:solidFill>
                <a:latin typeface="Mark Pro Heavy" panose="020B0904020201010104" pitchFamily="34" charset="0"/>
              </a:rPr>
              <a:t>MT. HOOD  &amp; COLUMBIA RIVER GORGE</a:t>
            </a:r>
            <a:endParaRPr lang="en-US" sz="2800">
              <a:latin typeface="Mark Pro Heavy" panose="020B0904020201010104" pitchFamily="34" charset="0"/>
            </a:endParaRPr>
          </a:p>
          <a:p>
            <a:r>
              <a:rPr lang="en-US" sz="2800">
                <a:solidFill>
                  <a:srgbClr val="72A2A6"/>
                </a:solidFill>
                <a:latin typeface="Mark Pro Heavy" panose="020B0904020201010104" pitchFamily="34" charset="0"/>
              </a:rPr>
              <a:t>YEAR TO DATE PERFORMANCE 2024 COMPARED TO 2023</a:t>
            </a:r>
          </a:p>
        </p:txBody>
      </p:sp>
      <p:sp>
        <p:nvSpPr>
          <p:cNvPr id="9" name="TextBox 8">
            <a:extLst>
              <a:ext uri="{FF2B5EF4-FFF2-40B4-BE49-F238E27FC236}">
                <a16:creationId xmlns:a16="http://schemas.microsoft.com/office/drawing/2014/main" id="{5F83F541-E0DE-B0ED-33B1-D78FFF229FB7}"/>
              </a:ext>
            </a:extLst>
          </p:cNvPr>
          <p:cNvSpPr txBox="1"/>
          <p:nvPr/>
        </p:nvSpPr>
        <p:spPr>
          <a:xfrm>
            <a:off x="15307554" y="9445823"/>
            <a:ext cx="6505303" cy="307777"/>
          </a:xfrm>
          <a:prstGeom prst="rect">
            <a:avLst/>
          </a:prstGeom>
          <a:noFill/>
        </p:spPr>
        <p:txBody>
          <a:bodyPr wrap="square">
            <a:spAutoFit/>
          </a:bodyPr>
          <a:lstStyle/>
          <a:p>
            <a:r>
              <a:rPr lang="en-US" sz="1400">
                <a:solidFill>
                  <a:srgbClr val="0A3A3F"/>
                </a:solidFill>
                <a:latin typeface="Mark Pro Book" panose="020B0604020201010104" pitchFamily="34" charset="0"/>
              </a:rPr>
              <a:t>SOURCE: CoStar Group</a:t>
            </a:r>
            <a:endParaRPr lang="en-US" sz="4002">
              <a:solidFill>
                <a:srgbClr val="0A3A3F"/>
              </a:solidFill>
              <a:latin typeface="Mark Pro Book" panose="020B0604020201010104" pitchFamily="34" charset="0"/>
            </a:endParaRPr>
          </a:p>
        </p:txBody>
      </p:sp>
      <p:pic>
        <p:nvPicPr>
          <p:cNvPr id="4" name="Picture 3">
            <a:extLst>
              <a:ext uri="{FF2B5EF4-FFF2-40B4-BE49-F238E27FC236}">
                <a16:creationId xmlns:a16="http://schemas.microsoft.com/office/drawing/2014/main" id="{2C63CB3C-C673-CFB6-6058-3DE58F12BC15}"/>
              </a:ext>
            </a:extLst>
          </p:cNvPr>
          <p:cNvPicPr>
            <a:picLocks noChangeAspect="1"/>
          </p:cNvPicPr>
          <p:nvPr/>
        </p:nvPicPr>
        <p:blipFill>
          <a:blip r:embed="rId2"/>
          <a:stretch>
            <a:fillRect/>
          </a:stretch>
        </p:blipFill>
        <p:spPr>
          <a:xfrm>
            <a:off x="4101579" y="1952965"/>
            <a:ext cx="8155541" cy="6934808"/>
          </a:xfrm>
          <a:prstGeom prst="rect">
            <a:avLst/>
          </a:prstGeom>
        </p:spPr>
      </p:pic>
      <p:pic>
        <p:nvPicPr>
          <p:cNvPr id="6" name="Picture 5">
            <a:extLst>
              <a:ext uri="{FF2B5EF4-FFF2-40B4-BE49-F238E27FC236}">
                <a16:creationId xmlns:a16="http://schemas.microsoft.com/office/drawing/2014/main" id="{55EB4DC0-FE7B-B01D-E40C-2BA429D02FEB}"/>
              </a:ext>
            </a:extLst>
          </p:cNvPr>
          <p:cNvPicPr>
            <a:picLocks noChangeAspect="1"/>
          </p:cNvPicPr>
          <p:nvPr/>
        </p:nvPicPr>
        <p:blipFill>
          <a:blip r:embed="rId3"/>
          <a:stretch>
            <a:fillRect/>
          </a:stretch>
        </p:blipFill>
        <p:spPr>
          <a:xfrm>
            <a:off x="0" y="1952965"/>
            <a:ext cx="4101579" cy="6901614"/>
          </a:xfrm>
          <a:prstGeom prst="rect">
            <a:avLst/>
          </a:prstGeom>
        </p:spPr>
      </p:pic>
      <p:pic>
        <p:nvPicPr>
          <p:cNvPr id="11" name="Picture 10">
            <a:extLst>
              <a:ext uri="{FF2B5EF4-FFF2-40B4-BE49-F238E27FC236}">
                <a16:creationId xmlns:a16="http://schemas.microsoft.com/office/drawing/2014/main" id="{A8F45211-0ACE-0BB3-482E-3861C906D449}"/>
              </a:ext>
            </a:extLst>
          </p:cNvPr>
          <p:cNvPicPr>
            <a:picLocks noChangeAspect="1"/>
          </p:cNvPicPr>
          <p:nvPr/>
        </p:nvPicPr>
        <p:blipFill>
          <a:blip r:embed="rId4"/>
          <a:stretch>
            <a:fillRect/>
          </a:stretch>
        </p:blipFill>
        <p:spPr>
          <a:xfrm>
            <a:off x="12290038" y="2875432"/>
            <a:ext cx="4448796" cy="3600953"/>
          </a:xfrm>
          <a:prstGeom prst="rect">
            <a:avLst/>
          </a:prstGeom>
        </p:spPr>
      </p:pic>
    </p:spTree>
    <p:extLst>
      <p:ext uri="{BB962C8B-B14F-4D97-AF65-F5344CB8AC3E}">
        <p14:creationId xmlns:p14="http://schemas.microsoft.com/office/powerpoint/2010/main" val="34743109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at a table eating food&#10;&#10;Description automatically generated">
            <a:extLst>
              <a:ext uri="{FF2B5EF4-FFF2-40B4-BE49-F238E27FC236}">
                <a16:creationId xmlns:a16="http://schemas.microsoft.com/office/drawing/2014/main" id="{D0F7D69C-308E-ED82-5199-CF98B8A12F05}"/>
              </a:ext>
            </a:extLst>
          </p:cNvPr>
          <p:cNvPicPr>
            <a:picLocks noChangeAspect="1"/>
          </p:cNvPicPr>
          <p:nvPr/>
        </p:nvPicPr>
        <p:blipFill>
          <a:blip r:embed="rId3">
            <a:alphaModFix amt="65000"/>
            <a:extLst>
              <a:ext uri="{28A0092B-C50C-407E-A947-70E740481C1C}">
                <a14:useLocalDpi xmlns:a14="http://schemas.microsoft.com/office/drawing/2010/main" val="0"/>
              </a:ext>
            </a:extLst>
          </a:blip>
          <a:stretch>
            <a:fillRect/>
          </a:stretch>
        </p:blipFill>
        <p:spPr>
          <a:xfrm>
            <a:off x="1" y="0"/>
            <a:ext cx="17340262" cy="9753600"/>
          </a:xfrm>
          <a:prstGeom prst="rect">
            <a:avLst/>
          </a:prstGeom>
        </p:spPr>
      </p:pic>
      <p:sp>
        <p:nvSpPr>
          <p:cNvPr id="2" name="Title Placeholder 1">
            <a:extLst>
              <a:ext uri="{FF2B5EF4-FFF2-40B4-BE49-F238E27FC236}">
                <a16:creationId xmlns:a16="http://schemas.microsoft.com/office/drawing/2014/main" id="{32F29216-8D90-6C1A-840C-689E08C4A2E4}"/>
              </a:ext>
            </a:extLst>
          </p:cNvPr>
          <p:cNvSpPr txBox="1">
            <a:spLocks/>
          </p:cNvSpPr>
          <p:nvPr/>
        </p:nvSpPr>
        <p:spPr>
          <a:xfrm>
            <a:off x="1336411" y="4105702"/>
            <a:ext cx="14667439" cy="1542195"/>
          </a:xfrm>
          <a:prstGeom prst="rect">
            <a:avLst/>
          </a:prstGeom>
        </p:spPr>
        <p:txBody>
          <a:bodyPr vert="horz" lIns="173397" tIns="86699" rIns="173397" bIns="86699" rtlCol="0" anchor="t">
            <a:no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r>
              <a:rPr lang="en-US" sz="2800" spc="380">
                <a:solidFill>
                  <a:schemeClr val="bg1"/>
                </a:solidFill>
                <a:effectLst>
                  <a:outerShdw blurRad="38100" dist="38100" dir="2700000" algn="tl">
                    <a:srgbClr val="000000">
                      <a:alpha val="43137"/>
                    </a:srgbClr>
                  </a:outerShdw>
                </a:effectLst>
                <a:latin typeface="Mark Pro Book" panose="020B0604020201010104" pitchFamily="34" charset="0"/>
                <a:ea typeface="Mark Pro Book"/>
                <a:cs typeface="Mark Pro Heavy"/>
              </a:rPr>
              <a:t>SHORT TERM VACATION RENTAL (STVR) </a:t>
            </a:r>
          </a:p>
          <a:p>
            <a:pPr algn="ctr"/>
            <a:r>
              <a:rPr lang="en-US" sz="2800" spc="380">
                <a:solidFill>
                  <a:schemeClr val="bg1"/>
                </a:solidFill>
                <a:effectLst>
                  <a:outerShdw blurRad="38100" dist="38100" dir="2700000" algn="tl">
                    <a:srgbClr val="000000">
                      <a:alpha val="43137"/>
                    </a:srgbClr>
                  </a:outerShdw>
                </a:effectLst>
                <a:latin typeface="Mark Pro Book" panose="020B0604020201010104" pitchFamily="34" charset="0"/>
                <a:ea typeface="Mark Pro Book"/>
                <a:cs typeface="Mark Pro Heavy"/>
              </a:rPr>
              <a:t>PERFORMANCE 2024</a:t>
            </a:r>
          </a:p>
        </p:txBody>
      </p:sp>
      <p:sp>
        <p:nvSpPr>
          <p:cNvPr id="5" name="TextBox 4">
            <a:extLst>
              <a:ext uri="{FF2B5EF4-FFF2-40B4-BE49-F238E27FC236}">
                <a16:creationId xmlns:a16="http://schemas.microsoft.com/office/drawing/2014/main" id="{86981E0E-DBB7-1777-6F69-0B57D7BA5C11}"/>
              </a:ext>
            </a:extLst>
          </p:cNvPr>
          <p:cNvSpPr txBox="1"/>
          <p:nvPr/>
        </p:nvSpPr>
        <p:spPr>
          <a:xfrm>
            <a:off x="14520734" y="8766113"/>
            <a:ext cx="2544610" cy="354841"/>
          </a:xfrm>
          <a:prstGeom prst="rect">
            <a:avLst/>
          </a:prstGeom>
          <a:noFill/>
        </p:spPr>
        <p:txBody>
          <a:bodyPr wrap="square" rtlCol="0">
            <a:spAutoFit/>
          </a:bodyPr>
          <a:lstStyle/>
          <a:p>
            <a:pPr algn="r"/>
            <a:r>
              <a:rPr lang="en-US" sz="853">
                <a:solidFill>
                  <a:schemeClr val="bg1"/>
                </a:solidFill>
                <a:effectLst>
                  <a:outerShdw blurRad="38100" dist="38100" dir="2700000" algn="tl">
                    <a:srgbClr val="000000">
                      <a:alpha val="43137"/>
                    </a:srgbClr>
                  </a:outerShdw>
                </a:effectLst>
                <a:latin typeface="Mark Pro Book" panose="020B0604020201010104" pitchFamily="34" charset="77"/>
              </a:rPr>
              <a:t>Steens Mountain Guest Ranch, Diamond OR</a:t>
            </a:r>
          </a:p>
          <a:p>
            <a:pPr algn="r"/>
            <a:r>
              <a:rPr lang="en-US" sz="853">
                <a:solidFill>
                  <a:schemeClr val="bg1"/>
                </a:solidFill>
                <a:effectLst>
                  <a:outerShdw blurRad="38100" dist="38100" dir="2700000" algn="tl">
                    <a:srgbClr val="000000">
                      <a:alpha val="43137"/>
                    </a:srgbClr>
                  </a:outerShdw>
                </a:effectLst>
                <a:latin typeface="Mark Pro Book" panose="020B0604020201010104" pitchFamily="34" charset="77"/>
              </a:rPr>
              <a:t>Photo Courtesy of Travel Oregon</a:t>
            </a:r>
          </a:p>
        </p:txBody>
      </p:sp>
    </p:spTree>
    <p:extLst>
      <p:ext uri="{BB962C8B-B14F-4D97-AF65-F5344CB8AC3E}">
        <p14:creationId xmlns:p14="http://schemas.microsoft.com/office/powerpoint/2010/main" val="4356796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7E5EF1-CC69-5C03-7CF0-72CB1C3655B9}"/>
            </a:ext>
          </a:extLst>
        </p:cNvPr>
        <p:cNvGrpSpPr/>
        <p:nvPr/>
      </p:nvGrpSpPr>
      <p:grpSpPr>
        <a:xfrm>
          <a:off x="0" y="0"/>
          <a:ext cx="0" cy="0"/>
          <a:chOff x="0" y="0"/>
          <a:chExt cx="0" cy="0"/>
        </a:xfrm>
      </p:grpSpPr>
      <p:sp>
        <p:nvSpPr>
          <p:cNvPr id="8" name="Title Placeholder 1">
            <a:extLst>
              <a:ext uri="{FF2B5EF4-FFF2-40B4-BE49-F238E27FC236}">
                <a16:creationId xmlns:a16="http://schemas.microsoft.com/office/drawing/2014/main" id="{30ECFF73-9987-3799-59F7-A2FC0A457C79}"/>
              </a:ext>
            </a:extLst>
          </p:cNvPr>
          <p:cNvSpPr txBox="1">
            <a:spLocks/>
          </p:cNvSpPr>
          <p:nvPr/>
        </p:nvSpPr>
        <p:spPr>
          <a:xfrm>
            <a:off x="1054439" y="810209"/>
            <a:ext cx="7491684" cy="1156646"/>
          </a:xfrm>
          <a:prstGeom prst="rect">
            <a:avLst/>
          </a:prstGeom>
        </p:spPr>
        <p:txBody>
          <a:bodyPr vert="horz" lIns="130048" tIns="65025" rIns="130048" bIns="65025" rtlCol="0" anchor="t">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414" spc="284">
                <a:solidFill>
                  <a:srgbClr val="044A50"/>
                </a:solidFill>
                <a:latin typeface="Mark Pro Heavy"/>
                <a:ea typeface="Mark Pro Book"/>
                <a:cs typeface="Mark Pro Heavy"/>
              </a:rPr>
              <a:t>INTRODUCTION</a:t>
            </a:r>
            <a:endParaRPr lang="en-US" sz="3414" spc="284">
              <a:solidFill>
                <a:srgbClr val="72A2A6"/>
              </a:solidFill>
              <a:latin typeface="Mark Pro Heavy"/>
              <a:ea typeface="Mark Pro Book"/>
              <a:cs typeface="Mark Pro Heavy"/>
            </a:endParaRPr>
          </a:p>
        </p:txBody>
      </p:sp>
      <p:sp>
        <p:nvSpPr>
          <p:cNvPr id="9" name="Text Placeholder 2">
            <a:extLst>
              <a:ext uri="{FF2B5EF4-FFF2-40B4-BE49-F238E27FC236}">
                <a16:creationId xmlns:a16="http://schemas.microsoft.com/office/drawing/2014/main" id="{637136C6-A0AF-DF7F-DE43-638D1907E0CF}"/>
              </a:ext>
            </a:extLst>
          </p:cNvPr>
          <p:cNvSpPr txBox="1">
            <a:spLocks/>
          </p:cNvSpPr>
          <p:nvPr/>
        </p:nvSpPr>
        <p:spPr>
          <a:xfrm>
            <a:off x="1170723" y="2137967"/>
            <a:ext cx="8713506" cy="6503995"/>
          </a:xfrm>
          <a:prstGeom prst="rect">
            <a:avLst/>
          </a:prstGeom>
        </p:spPr>
        <p:txBody>
          <a:bodyPr vert="horz" lIns="130048" tIns="65025" rIns="130048" bIns="65025" rtlCol="0">
            <a:noAutofit/>
          </a:bodyPr>
          <a:lstStyle>
            <a:lvl1pPr marL="0" indent="0" algn="l" defTabSz="914400" rtl="0" eaLnBrk="1" latinLnBrk="0" hangingPunct="1">
              <a:lnSpc>
                <a:spcPct val="90000"/>
              </a:lnSpc>
              <a:spcBef>
                <a:spcPts val="1000"/>
              </a:spcBef>
              <a:buFont typeface="Arial"/>
              <a:buNone/>
              <a:defRPr sz="1200" b="1" i="0" kern="1200" spc="100" baseline="0">
                <a:solidFill>
                  <a:schemeClr val="bg1"/>
                </a:solidFill>
                <a:latin typeface="Sentinel Black" charset="0"/>
                <a:ea typeface="Sentinel Black" charset="0"/>
                <a:cs typeface="Sentinel Black" charset="0"/>
              </a:defRPr>
            </a:lvl1pPr>
            <a:lvl2pPr marL="685800" indent="-228600" algn="l" defTabSz="914400" rtl="0" eaLnBrk="1" latinLnBrk="0" hangingPunct="1">
              <a:lnSpc>
                <a:spcPct val="90000"/>
              </a:lnSpc>
              <a:spcBef>
                <a:spcPts val="500"/>
              </a:spcBef>
              <a:buFont typeface="Arial" charset="0"/>
              <a:buChar char="•"/>
              <a:defRPr sz="1200" kern="1200" baseline="0">
                <a:solidFill>
                  <a:schemeClr val="bg1"/>
                </a:solidFill>
                <a:latin typeface="Sentinel Book" charset="0"/>
                <a:ea typeface="Sentinel Book" charset="0"/>
                <a:cs typeface="Sentinel Book" charset="0"/>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Sentinel Book" charset="0"/>
                <a:ea typeface="Sentinel Book" charset="0"/>
                <a:cs typeface="Sentinel Book" charset="0"/>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Sentinel Book" charset="0"/>
                <a:ea typeface="Sentinel Book" charset="0"/>
                <a:cs typeface="Sentinel Book" charset="0"/>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Sentinel Book" charset="0"/>
                <a:ea typeface="Sentinel Book" charset="0"/>
                <a:cs typeface="Sentinel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lnSpc>
                <a:spcPct val="100000"/>
              </a:lnSpc>
              <a:spcBef>
                <a:spcPts val="1280"/>
              </a:spcBef>
              <a:spcAft>
                <a:spcPts val="853"/>
              </a:spcAft>
              <a:buFont typeface="Arial" panose="020B0604020202020204" pitchFamily="34" charset="0"/>
              <a:buChar char="•"/>
            </a:pPr>
            <a:r>
              <a:rPr lang="en-US" sz="2000" b="0" kern="1100" spc="284">
                <a:solidFill>
                  <a:srgbClr val="044A50"/>
                </a:solidFill>
                <a:latin typeface="Mark Pro Book" panose="020B0604020201010104"/>
                <a:ea typeface="Mark Pro Book" panose="020B0604020201010104"/>
                <a:cs typeface="Mark Pro Heavy"/>
              </a:rPr>
              <a:t>This report assesses lodging performance for the state of Oregon and its seven regions for calendar year 2024.</a:t>
            </a:r>
          </a:p>
          <a:p>
            <a:pPr marL="342900" indent="-342900">
              <a:lnSpc>
                <a:spcPct val="100000"/>
              </a:lnSpc>
              <a:spcBef>
                <a:spcPts val="1280"/>
              </a:spcBef>
              <a:spcAft>
                <a:spcPts val="853"/>
              </a:spcAft>
              <a:buFont typeface="Arial" panose="020B0604020202020204" pitchFamily="34" charset="0"/>
              <a:buChar char="•"/>
            </a:pPr>
            <a:r>
              <a:rPr lang="en-US" sz="2000" b="0" kern="1100" spc="284">
                <a:solidFill>
                  <a:srgbClr val="044A50"/>
                </a:solidFill>
                <a:latin typeface="Mark Pro Book" panose="020B0604020201010104"/>
                <a:ea typeface="Mark Pro Book" panose="020B0604020201010104"/>
                <a:cs typeface="Mark Pro Heavy"/>
              </a:rPr>
              <a:t>Hotel data is provided by CoStar/STR and vacation rental data is provided by </a:t>
            </a:r>
            <a:r>
              <a:rPr lang="en-US" sz="2000" b="0" kern="1100" spc="284" err="1">
                <a:solidFill>
                  <a:srgbClr val="044A50"/>
                </a:solidFill>
                <a:latin typeface="Mark Pro Book" panose="020B0604020201010104"/>
                <a:ea typeface="Mark Pro Book" panose="020B0604020201010104"/>
                <a:cs typeface="Mark Pro Heavy"/>
              </a:rPr>
              <a:t>AirDNA</a:t>
            </a:r>
            <a:r>
              <a:rPr lang="en-US" sz="2000" b="0" kern="1100" spc="284">
                <a:solidFill>
                  <a:srgbClr val="044A50"/>
                </a:solidFill>
                <a:latin typeface="Mark Pro Book" panose="020B0604020201010104"/>
                <a:ea typeface="Mark Pro Book" panose="020B0604020201010104"/>
                <a:cs typeface="Mark Pro Heavy"/>
              </a:rPr>
              <a:t>.</a:t>
            </a:r>
          </a:p>
          <a:p>
            <a:pPr marL="342900" indent="-342900">
              <a:lnSpc>
                <a:spcPct val="100000"/>
              </a:lnSpc>
              <a:spcBef>
                <a:spcPts val="1280"/>
              </a:spcBef>
              <a:spcAft>
                <a:spcPts val="853"/>
              </a:spcAft>
              <a:buFont typeface="Arial" panose="020B0604020202020204" pitchFamily="34" charset="0"/>
              <a:buChar char="•"/>
            </a:pPr>
            <a:r>
              <a:rPr lang="en-US" sz="2000" b="0" kern="1100" spc="284">
                <a:solidFill>
                  <a:srgbClr val="044A50"/>
                </a:solidFill>
                <a:latin typeface="Mark Pro Book" panose="020B0604020201010104"/>
                <a:ea typeface="Mark Pro Book" panose="020B0604020201010104"/>
                <a:cs typeface="Mark Pro Heavy"/>
              </a:rPr>
              <a:t>Please note that the data points in this report are preliminary figures. Both lodging vendors continue to update historical data over time to maintain and improve data accuracy. This is why historical figures might look different than previous report outs. If you have any questions about this please reach out to our team.</a:t>
            </a:r>
          </a:p>
          <a:p>
            <a:pPr marL="342900" indent="-342900">
              <a:lnSpc>
                <a:spcPct val="100000"/>
              </a:lnSpc>
              <a:spcBef>
                <a:spcPts val="1280"/>
              </a:spcBef>
              <a:spcAft>
                <a:spcPts val="853"/>
              </a:spcAft>
              <a:buFont typeface="Arial" panose="020B0604020202020204" pitchFamily="34" charset="0"/>
              <a:buChar char="•"/>
            </a:pPr>
            <a:r>
              <a:rPr lang="en-US" sz="2000" b="0" kern="1100" spc="284">
                <a:solidFill>
                  <a:srgbClr val="044A50"/>
                </a:solidFill>
                <a:latin typeface="Mark Pro Book" panose="020B0604020201010104"/>
                <a:ea typeface="Mark Pro Book" panose="020B0604020201010104"/>
                <a:cs typeface="Mark Pro Heavy"/>
              </a:rPr>
              <a:t>Hannah Hicks: </a:t>
            </a:r>
            <a:r>
              <a:rPr lang="en-US" sz="2000" b="0" kern="1100" spc="284">
                <a:solidFill>
                  <a:srgbClr val="044A50"/>
                </a:solidFill>
                <a:latin typeface="Mark Pro Book" panose="020B0604020201010104"/>
                <a:ea typeface="Mark Pro Book" panose="020B0604020201010104"/>
                <a:cs typeface="Mark Pro Heavy"/>
                <a:hlinkClick r:id="rId3"/>
              </a:rPr>
              <a:t>hannahh@traveloregon.com</a:t>
            </a:r>
            <a:endParaRPr lang="en-US" sz="2000" b="0" kern="1100" spc="284">
              <a:solidFill>
                <a:srgbClr val="044A50"/>
              </a:solidFill>
              <a:latin typeface="Mark Pro Book" panose="020B0604020201010104"/>
              <a:ea typeface="Mark Pro Book" panose="020B0604020201010104"/>
              <a:cs typeface="Mark Pro Heavy"/>
            </a:endParaRPr>
          </a:p>
          <a:p>
            <a:pPr marL="342900" indent="-342900">
              <a:lnSpc>
                <a:spcPct val="100000"/>
              </a:lnSpc>
              <a:spcBef>
                <a:spcPts val="1280"/>
              </a:spcBef>
              <a:spcAft>
                <a:spcPts val="853"/>
              </a:spcAft>
              <a:buFont typeface="Arial" panose="020B0604020202020204" pitchFamily="34" charset="0"/>
              <a:buChar char="•"/>
            </a:pPr>
            <a:r>
              <a:rPr lang="en-US" sz="2000" b="0" kern="1100" spc="284">
                <a:solidFill>
                  <a:srgbClr val="044A50"/>
                </a:solidFill>
                <a:latin typeface="Mark Pro Book" panose="020B0604020201010104"/>
                <a:ea typeface="Mark Pro Book" panose="020B0604020201010104"/>
                <a:cs typeface="Mark Pro Heavy"/>
              </a:rPr>
              <a:t>Javier Parada Torres: </a:t>
            </a:r>
            <a:r>
              <a:rPr lang="en-US" sz="2000" b="0" kern="1100" spc="284">
                <a:solidFill>
                  <a:srgbClr val="044A50"/>
                </a:solidFill>
                <a:latin typeface="Mark Pro Book" panose="020B0604020201010104"/>
                <a:ea typeface="Mark Pro Book" panose="020B0604020201010104"/>
                <a:cs typeface="Mark Pro Heavy"/>
                <a:hlinkClick r:id="rId4"/>
              </a:rPr>
              <a:t>javierpt@traveloregon.com</a:t>
            </a:r>
            <a:r>
              <a:rPr lang="en-US" sz="2000" b="0" kern="1100" spc="284">
                <a:solidFill>
                  <a:srgbClr val="044A50"/>
                </a:solidFill>
                <a:latin typeface="Mark Pro Book" panose="020B0604020201010104"/>
                <a:ea typeface="Mark Pro Book" panose="020B0604020201010104"/>
                <a:cs typeface="Mark Pro Heavy"/>
              </a:rPr>
              <a:t> </a:t>
            </a:r>
          </a:p>
        </p:txBody>
      </p:sp>
      <p:sp>
        <p:nvSpPr>
          <p:cNvPr id="5" name="TextBox 4">
            <a:extLst>
              <a:ext uri="{FF2B5EF4-FFF2-40B4-BE49-F238E27FC236}">
                <a16:creationId xmlns:a16="http://schemas.microsoft.com/office/drawing/2014/main" id="{35ACD6EE-CBB8-3A5A-4244-F722C00F8A5A}"/>
              </a:ext>
            </a:extLst>
          </p:cNvPr>
          <p:cNvSpPr txBox="1"/>
          <p:nvPr/>
        </p:nvSpPr>
        <p:spPr>
          <a:xfrm>
            <a:off x="14747840" y="9065432"/>
            <a:ext cx="2206182" cy="354841"/>
          </a:xfrm>
          <a:prstGeom prst="rect">
            <a:avLst/>
          </a:prstGeom>
          <a:noFill/>
        </p:spPr>
        <p:txBody>
          <a:bodyPr wrap="square" rtlCol="0">
            <a:spAutoFit/>
          </a:bodyPr>
          <a:lstStyle/>
          <a:p>
            <a:pPr algn="r"/>
            <a:r>
              <a:rPr lang="en-US" sz="853">
                <a:solidFill>
                  <a:schemeClr val="bg1">
                    <a:lumMod val="75000"/>
                  </a:schemeClr>
                </a:solidFill>
                <a:effectLst>
                  <a:outerShdw blurRad="38100" dist="38100" dir="2700000" algn="tl">
                    <a:srgbClr val="000000">
                      <a:alpha val="43137"/>
                    </a:srgbClr>
                  </a:outerShdw>
                </a:effectLst>
                <a:latin typeface="Mark Pro Book" panose="020B0604020201010104" pitchFamily="34" charset="77"/>
              </a:rPr>
              <a:t>Balch Hotel, Dufur OR</a:t>
            </a:r>
          </a:p>
          <a:p>
            <a:pPr algn="r"/>
            <a:r>
              <a:rPr lang="en-US" sz="853">
                <a:solidFill>
                  <a:schemeClr val="bg1">
                    <a:lumMod val="75000"/>
                  </a:schemeClr>
                </a:solidFill>
                <a:effectLst>
                  <a:outerShdw blurRad="38100" dist="38100" dir="2700000" algn="tl">
                    <a:srgbClr val="000000">
                      <a:alpha val="43137"/>
                    </a:srgbClr>
                  </a:outerShdw>
                </a:effectLst>
                <a:latin typeface="Mark Pro Book" panose="020B0604020201010104" pitchFamily="34" charset="77"/>
              </a:rPr>
              <a:t>Photo Courtesy of Michael Hanson</a:t>
            </a:r>
          </a:p>
        </p:txBody>
      </p:sp>
      <p:pic>
        <p:nvPicPr>
          <p:cNvPr id="2" name="Picture 1" descr="A group of people sitting at a table&#10;&#10;Description automatically generated">
            <a:extLst>
              <a:ext uri="{FF2B5EF4-FFF2-40B4-BE49-F238E27FC236}">
                <a16:creationId xmlns:a16="http://schemas.microsoft.com/office/drawing/2014/main" id="{A04671A1-903A-2280-380C-E3B0DF8645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39450" y="0"/>
            <a:ext cx="6500813" cy="9753600"/>
          </a:xfrm>
          <a:prstGeom prst="rect">
            <a:avLst/>
          </a:prstGeom>
        </p:spPr>
      </p:pic>
      <p:sp>
        <p:nvSpPr>
          <p:cNvPr id="4" name="TextBox 3">
            <a:extLst>
              <a:ext uri="{FF2B5EF4-FFF2-40B4-BE49-F238E27FC236}">
                <a16:creationId xmlns:a16="http://schemas.microsoft.com/office/drawing/2014/main" id="{6E38CEB5-7001-21B5-94A1-6985811A3390}"/>
              </a:ext>
            </a:extLst>
          </p:cNvPr>
          <p:cNvSpPr txBox="1"/>
          <p:nvPr/>
        </p:nvSpPr>
        <p:spPr>
          <a:xfrm>
            <a:off x="14747840" y="9065432"/>
            <a:ext cx="2206182" cy="223587"/>
          </a:xfrm>
          <a:prstGeom prst="rect">
            <a:avLst/>
          </a:prstGeom>
          <a:noFill/>
        </p:spPr>
        <p:txBody>
          <a:bodyPr wrap="square" rtlCol="0">
            <a:spAutoFit/>
          </a:bodyPr>
          <a:lstStyle/>
          <a:p>
            <a:pPr algn="r"/>
            <a:r>
              <a:rPr lang="en-US" sz="853">
                <a:solidFill>
                  <a:schemeClr val="bg1">
                    <a:lumMod val="75000"/>
                  </a:schemeClr>
                </a:solidFill>
                <a:effectLst>
                  <a:outerShdw blurRad="38100" dist="38100" dir="2700000" algn="tl">
                    <a:srgbClr val="000000">
                      <a:alpha val="43137"/>
                    </a:srgbClr>
                  </a:outerShdw>
                </a:effectLst>
                <a:latin typeface="Mark Pro Book" panose="020B0604020201010104" pitchFamily="34" charset="77"/>
              </a:rPr>
              <a:t>Bowline Hotel, Astoria OR</a:t>
            </a:r>
          </a:p>
        </p:txBody>
      </p:sp>
    </p:spTree>
    <p:extLst>
      <p:ext uri="{BB962C8B-B14F-4D97-AF65-F5344CB8AC3E}">
        <p14:creationId xmlns:p14="http://schemas.microsoft.com/office/powerpoint/2010/main" val="22857485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Placeholder 1"/>
          <p:cNvSpPr txBox="1">
            <a:spLocks/>
          </p:cNvSpPr>
          <p:nvPr/>
        </p:nvSpPr>
        <p:spPr>
          <a:xfrm>
            <a:off x="1054439" y="810209"/>
            <a:ext cx="7491684" cy="1156646"/>
          </a:xfrm>
          <a:prstGeom prst="rect">
            <a:avLst/>
          </a:prstGeom>
        </p:spPr>
        <p:txBody>
          <a:bodyPr vert="horz" lIns="130048" tIns="65025" rIns="130048" bIns="65025" rtlCol="0" anchor="t">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414" spc="284">
                <a:solidFill>
                  <a:srgbClr val="044A50"/>
                </a:solidFill>
                <a:latin typeface="Mark Pro Heavy"/>
                <a:ea typeface="Mark Pro Book"/>
                <a:cs typeface="Mark Pro Heavy"/>
              </a:rPr>
              <a:t>SHORT-TERM VACATION RENTAL PERFORMANCE</a:t>
            </a:r>
          </a:p>
          <a:p>
            <a:r>
              <a:rPr lang="en-US" sz="3414" spc="284">
                <a:solidFill>
                  <a:srgbClr val="72A2A6"/>
                </a:solidFill>
                <a:latin typeface="Mark Pro Heavy"/>
                <a:ea typeface="Mark Pro Book"/>
                <a:cs typeface="Mark Pro Heavy"/>
              </a:rPr>
              <a:t>YEAR OVER YEAR(YOY)</a:t>
            </a:r>
          </a:p>
        </p:txBody>
      </p:sp>
      <p:sp>
        <p:nvSpPr>
          <p:cNvPr id="9" name="Text Placeholder 2"/>
          <p:cNvSpPr txBox="1">
            <a:spLocks/>
          </p:cNvSpPr>
          <p:nvPr/>
        </p:nvSpPr>
        <p:spPr>
          <a:xfrm>
            <a:off x="1054439" y="3201360"/>
            <a:ext cx="8302820" cy="5459100"/>
          </a:xfrm>
          <a:prstGeom prst="rect">
            <a:avLst/>
          </a:prstGeom>
        </p:spPr>
        <p:txBody>
          <a:bodyPr vert="horz" lIns="130048" tIns="65025" rIns="130048" bIns="65025" rtlCol="0">
            <a:noAutofit/>
          </a:bodyPr>
          <a:lstStyle>
            <a:lvl1pPr marL="0" indent="0" algn="l" defTabSz="914400" rtl="0" eaLnBrk="1" latinLnBrk="0" hangingPunct="1">
              <a:lnSpc>
                <a:spcPct val="90000"/>
              </a:lnSpc>
              <a:spcBef>
                <a:spcPts val="1000"/>
              </a:spcBef>
              <a:buFont typeface="Arial"/>
              <a:buNone/>
              <a:defRPr sz="1200" b="1" i="0" kern="1200" spc="100" baseline="0">
                <a:solidFill>
                  <a:schemeClr val="bg1"/>
                </a:solidFill>
                <a:latin typeface="Sentinel Black" charset="0"/>
                <a:ea typeface="Sentinel Black" charset="0"/>
                <a:cs typeface="Sentinel Black" charset="0"/>
              </a:defRPr>
            </a:lvl1pPr>
            <a:lvl2pPr marL="685800" indent="-228600" algn="l" defTabSz="914400" rtl="0" eaLnBrk="1" latinLnBrk="0" hangingPunct="1">
              <a:lnSpc>
                <a:spcPct val="90000"/>
              </a:lnSpc>
              <a:spcBef>
                <a:spcPts val="500"/>
              </a:spcBef>
              <a:buFont typeface="Arial" charset="0"/>
              <a:buChar char="•"/>
              <a:defRPr sz="1200" kern="1200" baseline="0">
                <a:solidFill>
                  <a:schemeClr val="bg1"/>
                </a:solidFill>
                <a:latin typeface="Sentinel Book" charset="0"/>
                <a:ea typeface="Sentinel Book" charset="0"/>
                <a:cs typeface="Sentinel Book" charset="0"/>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Sentinel Book" charset="0"/>
                <a:ea typeface="Sentinel Book" charset="0"/>
                <a:cs typeface="Sentinel Book" charset="0"/>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Sentinel Book" charset="0"/>
                <a:ea typeface="Sentinel Book" charset="0"/>
                <a:cs typeface="Sentinel Book" charset="0"/>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Sentinel Book" charset="0"/>
                <a:ea typeface="Sentinel Book" charset="0"/>
                <a:cs typeface="Sentinel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spcBef>
                <a:spcPts val="1280"/>
              </a:spcBef>
              <a:spcAft>
                <a:spcPts val="853"/>
              </a:spcAft>
            </a:pPr>
            <a:r>
              <a:rPr lang="en-US" sz="1800" b="0" kern="1100" spc="284">
                <a:solidFill>
                  <a:srgbClr val="044A50"/>
                </a:solidFill>
                <a:latin typeface="Mark Pro Heavy" panose="020B0904020201010104" pitchFamily="34" charset="0"/>
                <a:ea typeface="Mark Pro Book"/>
                <a:cs typeface="Mark Pro Heavy"/>
              </a:rPr>
              <a:t>STATEWIDE HIGHLIGHTS (ALL PROPERTY TYPES)</a:t>
            </a:r>
          </a:p>
          <a:p>
            <a:pPr marL="285778" indent="-285778">
              <a:lnSpc>
                <a:spcPct val="100000"/>
              </a:lnSpc>
              <a:spcBef>
                <a:spcPts val="1280"/>
              </a:spcBef>
              <a:spcAft>
                <a:spcPts val="853"/>
              </a:spcAft>
              <a:buFont typeface="Arial" panose="020B0604020202020204" pitchFamily="34" charset="0"/>
              <a:buChar char="•"/>
            </a:pPr>
            <a:r>
              <a:rPr lang="en-US" sz="1800" b="0" kern="1100" spc="284">
                <a:solidFill>
                  <a:srgbClr val="044A50"/>
                </a:solidFill>
                <a:latin typeface="Mark Pro Book" panose="020B0604020201010104" pitchFamily="34" charset="0"/>
                <a:ea typeface="Mark Pro Book"/>
                <a:cs typeface="Mark Pro Heavy"/>
              </a:rPr>
              <a:t>Occupancy in 2024 experienced zero change compared to 2023.</a:t>
            </a:r>
          </a:p>
          <a:p>
            <a:pPr marL="285778" indent="-285778">
              <a:lnSpc>
                <a:spcPct val="100000"/>
              </a:lnSpc>
              <a:spcBef>
                <a:spcPts val="1280"/>
              </a:spcBef>
              <a:spcAft>
                <a:spcPts val="853"/>
              </a:spcAft>
              <a:buFont typeface="Arial" panose="020B0604020202020204" pitchFamily="34" charset="0"/>
              <a:buChar char="•"/>
            </a:pPr>
            <a:r>
              <a:rPr lang="en-US" sz="1800" b="0" kern="1100" spc="284">
                <a:solidFill>
                  <a:srgbClr val="044A50"/>
                </a:solidFill>
                <a:latin typeface="Mark Pro Book" panose="020B0604020201010104" pitchFamily="34" charset="0"/>
                <a:ea typeface="Mark Pro Book"/>
                <a:cs typeface="Mark Pro Heavy"/>
              </a:rPr>
              <a:t>Room Revenue in 2024 was </a:t>
            </a:r>
            <a:r>
              <a:rPr lang="en-US" sz="1800" b="0" kern="1100" spc="284">
                <a:solidFill>
                  <a:srgbClr val="0A3A3F"/>
                </a:solidFill>
                <a:latin typeface="Mark Pro Book" panose="020B0604020201010104" pitchFamily="34" charset="0"/>
                <a:ea typeface="Mark Pro Book"/>
                <a:cs typeface="Mark Pro Heavy"/>
              </a:rPr>
              <a:t>up</a:t>
            </a:r>
            <a:r>
              <a:rPr lang="en-US" sz="1800" b="0" kern="1100" spc="284">
                <a:solidFill>
                  <a:srgbClr val="A7A974"/>
                </a:solidFill>
                <a:latin typeface="Mark Pro Book" panose="020B0604020201010104" pitchFamily="34" charset="0"/>
                <a:ea typeface="Mark Pro Book"/>
                <a:cs typeface="Mark Pro Heavy"/>
              </a:rPr>
              <a:t> </a:t>
            </a:r>
            <a:r>
              <a:rPr lang="en-US" sz="1800" kern="1100" spc="284">
                <a:solidFill>
                  <a:srgbClr val="92D050"/>
                </a:solidFill>
                <a:latin typeface="Mark Pro Book" panose="020B0604020201010104" pitchFamily="34" charset="0"/>
                <a:ea typeface="Mark Pro Book"/>
                <a:cs typeface="Mark Pro Heavy"/>
              </a:rPr>
              <a:t>2.3%</a:t>
            </a:r>
            <a:r>
              <a:rPr lang="en-US" sz="1800" b="0" kern="1100" spc="284">
                <a:solidFill>
                  <a:srgbClr val="A7A974"/>
                </a:solidFill>
                <a:latin typeface="Mark Pro Book" panose="020B0604020201010104" pitchFamily="34" charset="0"/>
                <a:ea typeface="Mark Pro Book"/>
                <a:cs typeface="Mark Pro Heavy"/>
              </a:rPr>
              <a:t> </a:t>
            </a:r>
            <a:r>
              <a:rPr lang="en-US" sz="1800" b="0" kern="1100" spc="284">
                <a:solidFill>
                  <a:srgbClr val="044A50"/>
                </a:solidFill>
                <a:latin typeface="Mark Pro Book" panose="020B0604020201010104" pitchFamily="34" charset="0"/>
                <a:ea typeface="Mark Pro Book"/>
                <a:cs typeface="Mark Pro Heavy"/>
              </a:rPr>
              <a:t>compared to 2023.</a:t>
            </a:r>
          </a:p>
          <a:p>
            <a:pPr marL="285778" indent="-285778">
              <a:lnSpc>
                <a:spcPct val="100000"/>
              </a:lnSpc>
              <a:spcBef>
                <a:spcPts val="1280"/>
              </a:spcBef>
              <a:spcAft>
                <a:spcPts val="853"/>
              </a:spcAft>
              <a:buFont typeface="Arial" panose="020B0604020202020204" pitchFamily="34" charset="0"/>
              <a:buChar char="•"/>
            </a:pPr>
            <a:r>
              <a:rPr lang="en-US" sz="1800" b="0" kern="1100" spc="284">
                <a:solidFill>
                  <a:srgbClr val="044A50"/>
                </a:solidFill>
                <a:latin typeface="Mark Pro Book" panose="020B0604020201010104" pitchFamily="34" charset="0"/>
                <a:ea typeface="Mark Pro Book"/>
                <a:cs typeface="Mark Pro Heavy"/>
              </a:rPr>
              <a:t>Room Supply in 2024 was </a:t>
            </a:r>
            <a:r>
              <a:rPr lang="en-US" sz="1800" b="0" kern="1100" spc="284">
                <a:solidFill>
                  <a:srgbClr val="0A3A3F"/>
                </a:solidFill>
                <a:latin typeface="Mark Pro Book" panose="020B0604020201010104" pitchFamily="34" charset="0"/>
                <a:ea typeface="Mark Pro Book"/>
                <a:cs typeface="Mark Pro Heavy"/>
              </a:rPr>
              <a:t>up</a:t>
            </a:r>
            <a:r>
              <a:rPr lang="en-US" sz="1800" kern="1100" spc="284">
                <a:solidFill>
                  <a:srgbClr val="DE5C32"/>
                </a:solidFill>
                <a:latin typeface="Mark Pro Book" panose="020B0604020201010104" pitchFamily="34" charset="0"/>
                <a:ea typeface="Mark Pro Book"/>
                <a:cs typeface="Mark Pro Heavy"/>
              </a:rPr>
              <a:t> </a:t>
            </a:r>
            <a:r>
              <a:rPr lang="en-US" sz="1800" kern="1100" spc="284">
                <a:solidFill>
                  <a:srgbClr val="92D050"/>
                </a:solidFill>
                <a:latin typeface="Mark Pro Book" panose="020B0604020201010104" pitchFamily="34" charset="0"/>
                <a:ea typeface="Mark Pro Book"/>
                <a:cs typeface="Mark Pro Heavy"/>
              </a:rPr>
              <a:t>2.0%</a:t>
            </a:r>
            <a:r>
              <a:rPr lang="en-US" sz="1800" kern="1100" spc="284">
                <a:solidFill>
                  <a:srgbClr val="DE5C32"/>
                </a:solidFill>
                <a:latin typeface="Mark Pro Book" panose="020B0604020201010104" pitchFamily="34" charset="0"/>
                <a:ea typeface="Mark Pro Book"/>
                <a:cs typeface="Mark Pro Heavy"/>
              </a:rPr>
              <a:t> </a:t>
            </a:r>
            <a:r>
              <a:rPr lang="en-US" sz="1800" b="0" kern="1100" spc="284">
                <a:solidFill>
                  <a:srgbClr val="044A50"/>
                </a:solidFill>
                <a:latin typeface="Mark Pro Book" panose="020B0604020201010104" pitchFamily="34" charset="0"/>
                <a:ea typeface="Mark Pro Book"/>
                <a:cs typeface="Mark Pro Heavy"/>
              </a:rPr>
              <a:t>compared to 2023.</a:t>
            </a:r>
          </a:p>
          <a:p>
            <a:pPr marL="285778" indent="-285778">
              <a:lnSpc>
                <a:spcPct val="100000"/>
              </a:lnSpc>
              <a:spcBef>
                <a:spcPts val="1280"/>
              </a:spcBef>
              <a:spcAft>
                <a:spcPts val="853"/>
              </a:spcAft>
              <a:buFont typeface="Arial" panose="020B0604020202020204" pitchFamily="34" charset="0"/>
              <a:buChar char="•"/>
            </a:pPr>
            <a:r>
              <a:rPr lang="en-US" sz="1800" b="0" kern="1100" spc="284">
                <a:solidFill>
                  <a:srgbClr val="044A50"/>
                </a:solidFill>
                <a:latin typeface="Mark Pro Book" panose="020B0604020201010104" pitchFamily="34" charset="0"/>
                <a:ea typeface="Mark Pro Book"/>
                <a:cs typeface="Mark Pro Heavy"/>
              </a:rPr>
              <a:t>Room Demand in 2024 was </a:t>
            </a:r>
            <a:r>
              <a:rPr lang="en-US" sz="1800" b="0" kern="1100" spc="284">
                <a:solidFill>
                  <a:srgbClr val="0A3A3F"/>
                </a:solidFill>
                <a:latin typeface="Mark Pro Book" panose="020B0604020201010104" pitchFamily="34" charset="0"/>
                <a:ea typeface="Mark Pro Book"/>
                <a:cs typeface="Mark Pro Heavy"/>
              </a:rPr>
              <a:t>up</a:t>
            </a:r>
            <a:r>
              <a:rPr lang="en-US" sz="1800" b="0" kern="1100" spc="284">
                <a:solidFill>
                  <a:srgbClr val="DE5C32"/>
                </a:solidFill>
                <a:latin typeface="Mark Pro Book" panose="020B0604020201010104" pitchFamily="34" charset="0"/>
                <a:ea typeface="Mark Pro Book"/>
                <a:cs typeface="Mark Pro Heavy"/>
              </a:rPr>
              <a:t> </a:t>
            </a:r>
            <a:r>
              <a:rPr lang="en-US" sz="1800" kern="1100" spc="284">
                <a:solidFill>
                  <a:srgbClr val="92D050"/>
                </a:solidFill>
                <a:latin typeface="Mark Pro Book" panose="020B0604020201010104" pitchFamily="34" charset="0"/>
                <a:ea typeface="Mark Pro Book"/>
                <a:cs typeface="Mark Pro Heavy"/>
              </a:rPr>
              <a:t>2.2%</a:t>
            </a:r>
            <a:r>
              <a:rPr lang="en-US" sz="1800" b="0" kern="1100" spc="284">
                <a:solidFill>
                  <a:srgbClr val="DE5C32"/>
                </a:solidFill>
                <a:latin typeface="Mark Pro Book" panose="020B0604020201010104" pitchFamily="34" charset="0"/>
                <a:ea typeface="Mark Pro Book"/>
                <a:cs typeface="Mark Pro Heavy"/>
              </a:rPr>
              <a:t> </a:t>
            </a:r>
            <a:r>
              <a:rPr lang="en-US" sz="1800" b="0" kern="1100" spc="284">
                <a:solidFill>
                  <a:srgbClr val="044A50"/>
                </a:solidFill>
                <a:latin typeface="Mark Pro Book" panose="020B0604020201010104" pitchFamily="34" charset="0"/>
                <a:ea typeface="Mark Pro Book"/>
                <a:cs typeface="Mark Pro Heavy"/>
              </a:rPr>
              <a:t>compared to 2023.</a:t>
            </a:r>
          </a:p>
          <a:p>
            <a:pPr marL="285778" indent="-285778">
              <a:lnSpc>
                <a:spcPct val="100000"/>
              </a:lnSpc>
              <a:spcBef>
                <a:spcPts val="1280"/>
              </a:spcBef>
              <a:spcAft>
                <a:spcPts val="853"/>
              </a:spcAft>
              <a:buFont typeface="Arial" panose="020B0604020202020204" pitchFamily="34" charset="0"/>
              <a:buChar char="•"/>
            </a:pPr>
            <a:r>
              <a:rPr lang="en-US" sz="1800" b="0" kern="1100" spc="284">
                <a:solidFill>
                  <a:srgbClr val="044A50"/>
                </a:solidFill>
                <a:latin typeface="Mark Pro Book" panose="020B0604020201010104" pitchFamily="34" charset="0"/>
                <a:ea typeface="Mark Pro Book"/>
                <a:cs typeface="Mark Pro Heavy"/>
              </a:rPr>
              <a:t> Revenue Per Available Room (RevPAR) was up </a:t>
            </a:r>
            <a:r>
              <a:rPr lang="en-US" sz="1800" kern="1100" spc="284">
                <a:solidFill>
                  <a:srgbClr val="92D050"/>
                </a:solidFill>
                <a:latin typeface="Mark Pro Book" panose="020B0604020201010104" pitchFamily="34" charset="0"/>
                <a:ea typeface="Mark Pro Book"/>
                <a:cs typeface="Mark Pro Heavy"/>
              </a:rPr>
              <a:t>6.4%</a:t>
            </a:r>
            <a:r>
              <a:rPr lang="en-US" sz="1800" b="0" kern="1100" spc="284">
                <a:solidFill>
                  <a:srgbClr val="044A50"/>
                </a:solidFill>
                <a:latin typeface="Mark Pro Book" panose="020B0604020201010104" pitchFamily="34" charset="0"/>
                <a:ea typeface="Mark Pro Book"/>
                <a:cs typeface="Mark Pro Heavy"/>
              </a:rPr>
              <a:t> </a:t>
            </a:r>
            <a:r>
              <a:rPr lang="en-US" sz="1800" b="0" kern="1100" spc="284">
                <a:solidFill>
                  <a:srgbClr val="0A3A3F"/>
                </a:solidFill>
                <a:latin typeface="Mark Pro Book" panose="020B0604020201010104" pitchFamily="34" charset="0"/>
                <a:ea typeface="Mark Pro Book"/>
                <a:cs typeface="Mark Pro Heavy"/>
              </a:rPr>
              <a:t>in 2024 </a:t>
            </a:r>
            <a:r>
              <a:rPr lang="en-US" sz="1800" b="0" kern="1100" spc="284">
                <a:solidFill>
                  <a:srgbClr val="044A50"/>
                </a:solidFill>
                <a:latin typeface="Mark Pro Book" panose="020B0604020201010104" pitchFamily="34" charset="0"/>
                <a:ea typeface="Mark Pro Book"/>
                <a:cs typeface="Mark Pro Heavy"/>
              </a:rPr>
              <a:t>compared to 2023.</a:t>
            </a:r>
          </a:p>
          <a:p>
            <a:pPr marL="285778" indent="-285778">
              <a:lnSpc>
                <a:spcPct val="100000"/>
              </a:lnSpc>
              <a:spcBef>
                <a:spcPts val="1280"/>
              </a:spcBef>
              <a:spcAft>
                <a:spcPts val="853"/>
              </a:spcAft>
              <a:buFont typeface="Arial" panose="020B0604020202020204" pitchFamily="34" charset="0"/>
              <a:buChar char="•"/>
            </a:pPr>
            <a:r>
              <a:rPr lang="en-US" sz="1800" b="0" kern="1100" spc="284">
                <a:solidFill>
                  <a:srgbClr val="044A50"/>
                </a:solidFill>
                <a:latin typeface="Mark Pro Book" panose="020B0604020201010104" pitchFamily="34" charset="0"/>
                <a:ea typeface="Mark Pro Book"/>
                <a:cs typeface="Mark Pro Heavy"/>
              </a:rPr>
              <a:t>Average Daily Rate in 2024 was</a:t>
            </a:r>
            <a:r>
              <a:rPr lang="en-US" sz="1800" b="0" kern="1100" spc="284">
                <a:solidFill>
                  <a:srgbClr val="A7A974"/>
                </a:solidFill>
                <a:latin typeface="Mark Pro Book" panose="020B0604020201010104" pitchFamily="34" charset="0"/>
                <a:ea typeface="Mark Pro Book"/>
                <a:cs typeface="Mark Pro Heavy"/>
              </a:rPr>
              <a:t> </a:t>
            </a:r>
            <a:r>
              <a:rPr lang="en-US" sz="1800" b="0" kern="1100" spc="284">
                <a:solidFill>
                  <a:srgbClr val="0A3A3F"/>
                </a:solidFill>
                <a:latin typeface="Mark Pro Book" panose="020B0604020201010104" pitchFamily="34" charset="0"/>
                <a:ea typeface="Mark Pro Book"/>
                <a:cs typeface="Mark Pro Heavy"/>
              </a:rPr>
              <a:t>up </a:t>
            </a:r>
            <a:r>
              <a:rPr lang="en-US" sz="1800" kern="1100" spc="284">
                <a:solidFill>
                  <a:srgbClr val="92D050"/>
                </a:solidFill>
                <a:latin typeface="Mark Pro Book" panose="020B0604020201010104" pitchFamily="34" charset="0"/>
                <a:ea typeface="Mark Pro Book"/>
                <a:cs typeface="Mark Pro Heavy"/>
              </a:rPr>
              <a:t>6.2%</a:t>
            </a:r>
            <a:r>
              <a:rPr lang="en-US" sz="1800" kern="1100" spc="284">
                <a:solidFill>
                  <a:srgbClr val="DE5C32"/>
                </a:solidFill>
                <a:latin typeface="Mark Pro Book" panose="020B0604020201010104" pitchFamily="34" charset="0"/>
                <a:ea typeface="Mark Pro Book"/>
                <a:cs typeface="Mark Pro Heavy"/>
              </a:rPr>
              <a:t> </a:t>
            </a:r>
            <a:r>
              <a:rPr lang="en-US" sz="1800" b="0" kern="1100" spc="284">
                <a:solidFill>
                  <a:srgbClr val="0A3A3F"/>
                </a:solidFill>
                <a:latin typeface="Mark Pro Book" panose="020B0604020201010104" pitchFamily="34" charset="0"/>
                <a:ea typeface="Mark Pro Book"/>
                <a:cs typeface="Mark Pro Heavy"/>
              </a:rPr>
              <a:t>compared to 2023.</a:t>
            </a:r>
          </a:p>
        </p:txBody>
      </p:sp>
      <p:pic>
        <p:nvPicPr>
          <p:cNvPr id="4" name="Picture 3" descr="A person walking down a hallway&#10;&#10;Description automatically generated">
            <a:extLst>
              <a:ext uri="{FF2B5EF4-FFF2-40B4-BE49-F238E27FC236}">
                <a16:creationId xmlns:a16="http://schemas.microsoft.com/office/drawing/2014/main" id="{620034A3-85AF-5065-CEEC-6BE61318BD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9642" y="0"/>
            <a:ext cx="6500621" cy="9753600"/>
          </a:xfrm>
          <a:prstGeom prst="rect">
            <a:avLst/>
          </a:prstGeom>
        </p:spPr>
      </p:pic>
      <p:sp>
        <p:nvSpPr>
          <p:cNvPr id="5" name="TextBox 4">
            <a:extLst>
              <a:ext uri="{FF2B5EF4-FFF2-40B4-BE49-F238E27FC236}">
                <a16:creationId xmlns:a16="http://schemas.microsoft.com/office/drawing/2014/main" id="{426200FA-917A-A6A1-5760-A0CE015E2676}"/>
              </a:ext>
            </a:extLst>
          </p:cNvPr>
          <p:cNvSpPr txBox="1"/>
          <p:nvPr/>
        </p:nvSpPr>
        <p:spPr>
          <a:xfrm>
            <a:off x="14795652" y="9303996"/>
            <a:ext cx="2206182" cy="354841"/>
          </a:xfrm>
          <a:prstGeom prst="rect">
            <a:avLst/>
          </a:prstGeom>
          <a:noFill/>
        </p:spPr>
        <p:txBody>
          <a:bodyPr wrap="square" rtlCol="0">
            <a:spAutoFit/>
          </a:bodyPr>
          <a:lstStyle/>
          <a:p>
            <a:pPr algn="r"/>
            <a:r>
              <a:rPr lang="en-US" sz="853">
                <a:solidFill>
                  <a:schemeClr val="bg1"/>
                </a:solidFill>
                <a:effectLst>
                  <a:outerShdw blurRad="38100" dist="38100" dir="2700000" algn="tl">
                    <a:srgbClr val="000000">
                      <a:alpha val="43137"/>
                    </a:srgbClr>
                  </a:outerShdw>
                </a:effectLst>
                <a:latin typeface="Mark Pro Book" panose="020B0604020201010104" pitchFamily="34" charset="77"/>
              </a:rPr>
              <a:t>Mt. Hood Hotel, Hood River OR</a:t>
            </a:r>
          </a:p>
          <a:p>
            <a:pPr algn="r"/>
            <a:r>
              <a:rPr lang="en-US" sz="853">
                <a:solidFill>
                  <a:schemeClr val="bg1"/>
                </a:solidFill>
                <a:effectLst>
                  <a:outerShdw blurRad="38100" dist="38100" dir="2700000" algn="tl">
                    <a:srgbClr val="000000">
                      <a:alpha val="43137"/>
                    </a:srgbClr>
                  </a:outerShdw>
                </a:effectLst>
                <a:latin typeface="Mark Pro Book" panose="020B0604020201010104" pitchFamily="34" charset="77"/>
              </a:rPr>
              <a:t>Photo Courtesy of Travel Oregon</a:t>
            </a:r>
          </a:p>
        </p:txBody>
      </p:sp>
    </p:spTree>
    <p:extLst>
      <p:ext uri="{BB962C8B-B14F-4D97-AF65-F5344CB8AC3E}">
        <p14:creationId xmlns:p14="http://schemas.microsoft.com/office/powerpoint/2010/main" val="41582534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9EB35C-4E67-0862-3410-F8217D6F223E}"/>
              </a:ext>
            </a:extLst>
          </p:cNvPr>
          <p:cNvSpPr txBox="1"/>
          <p:nvPr/>
        </p:nvSpPr>
        <p:spPr>
          <a:xfrm>
            <a:off x="656023" y="652432"/>
            <a:ext cx="8408464" cy="954107"/>
          </a:xfrm>
          <a:prstGeom prst="rect">
            <a:avLst/>
          </a:prstGeom>
          <a:solidFill>
            <a:schemeClr val="bg1"/>
          </a:solidFill>
          <a:ln>
            <a:noFill/>
          </a:ln>
        </p:spPr>
        <p:txBody>
          <a:bodyPr wrap="square" rtlCol="0">
            <a:spAutoFit/>
          </a:bodyPr>
          <a:lstStyle/>
          <a:p>
            <a:r>
              <a:rPr lang="en-US" sz="2800">
                <a:solidFill>
                  <a:srgbClr val="0A3A3F"/>
                </a:solidFill>
                <a:latin typeface="Mark Pro Heavy" panose="020B0904020201010104" pitchFamily="34" charset="0"/>
              </a:rPr>
              <a:t>STATEWIDE OCCUPANCY</a:t>
            </a:r>
            <a:endParaRPr lang="en-US" sz="2800">
              <a:latin typeface="Mark Pro Heavy" panose="020B0904020201010104" pitchFamily="34" charset="0"/>
            </a:endParaRPr>
          </a:p>
          <a:p>
            <a:r>
              <a:rPr lang="en-US" sz="2800">
                <a:solidFill>
                  <a:srgbClr val="72A2A6"/>
                </a:solidFill>
                <a:highlight>
                  <a:srgbClr val="FFFFFF"/>
                </a:highlight>
                <a:latin typeface="Mark Pro Heavy" panose="020B0904020201010104" pitchFamily="34" charset="0"/>
              </a:rPr>
              <a:t>2024 AVERAGE: 56%</a:t>
            </a:r>
          </a:p>
        </p:txBody>
      </p:sp>
      <p:sp>
        <p:nvSpPr>
          <p:cNvPr id="5" name="TextBox 4">
            <a:extLst>
              <a:ext uri="{FF2B5EF4-FFF2-40B4-BE49-F238E27FC236}">
                <a16:creationId xmlns:a16="http://schemas.microsoft.com/office/drawing/2014/main" id="{57E8D939-EEB8-B82F-9098-2C97D85F60EE}"/>
              </a:ext>
            </a:extLst>
          </p:cNvPr>
          <p:cNvSpPr txBox="1"/>
          <p:nvPr/>
        </p:nvSpPr>
        <p:spPr>
          <a:xfrm>
            <a:off x="14778164" y="9445823"/>
            <a:ext cx="6505303" cy="307777"/>
          </a:xfrm>
          <a:prstGeom prst="rect">
            <a:avLst/>
          </a:prstGeom>
          <a:noFill/>
        </p:spPr>
        <p:txBody>
          <a:bodyPr wrap="square">
            <a:spAutoFit/>
          </a:bodyPr>
          <a:lstStyle/>
          <a:p>
            <a:r>
              <a:rPr lang="en-US" sz="1400">
                <a:solidFill>
                  <a:srgbClr val="0A3A3F"/>
                </a:solidFill>
                <a:latin typeface="Mark Pro Book" panose="020B0604020201010104" pitchFamily="34" charset="0"/>
              </a:rPr>
              <a:t>SOURCE: </a:t>
            </a:r>
            <a:r>
              <a:rPr lang="en-US" sz="1400" err="1">
                <a:solidFill>
                  <a:srgbClr val="0A3A3F"/>
                </a:solidFill>
                <a:latin typeface="Mark Pro Book" panose="020B0604020201010104" pitchFamily="34" charset="0"/>
              </a:rPr>
              <a:t>AirDNA</a:t>
            </a:r>
            <a:endParaRPr lang="en-US" sz="4002">
              <a:solidFill>
                <a:srgbClr val="0A3A3F"/>
              </a:solidFill>
              <a:latin typeface="Mark Pro Book" panose="020B0604020201010104" pitchFamily="34" charset="0"/>
            </a:endParaRPr>
          </a:p>
        </p:txBody>
      </p:sp>
      <p:pic>
        <p:nvPicPr>
          <p:cNvPr id="6" name="Picture 5">
            <a:extLst>
              <a:ext uri="{FF2B5EF4-FFF2-40B4-BE49-F238E27FC236}">
                <a16:creationId xmlns:a16="http://schemas.microsoft.com/office/drawing/2014/main" id="{D993797D-CCBE-1895-8EB7-F1940ECEA221}"/>
              </a:ext>
            </a:extLst>
          </p:cNvPr>
          <p:cNvPicPr>
            <a:picLocks noChangeAspect="1"/>
          </p:cNvPicPr>
          <p:nvPr/>
        </p:nvPicPr>
        <p:blipFill>
          <a:blip r:embed="rId2"/>
          <a:stretch>
            <a:fillRect/>
          </a:stretch>
        </p:blipFill>
        <p:spPr>
          <a:xfrm>
            <a:off x="1754016" y="2123691"/>
            <a:ext cx="13832230" cy="5506218"/>
          </a:xfrm>
          <a:prstGeom prst="rect">
            <a:avLst/>
          </a:prstGeom>
        </p:spPr>
      </p:pic>
    </p:spTree>
    <p:extLst>
      <p:ext uri="{BB962C8B-B14F-4D97-AF65-F5344CB8AC3E}">
        <p14:creationId xmlns:p14="http://schemas.microsoft.com/office/powerpoint/2010/main" val="21373246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02C1F-B6A3-532C-70D3-CA358CFB6EF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A1E0422-E618-B6FF-D5DB-A0D4A0C07709}"/>
              </a:ext>
            </a:extLst>
          </p:cNvPr>
          <p:cNvSpPr txBox="1"/>
          <p:nvPr/>
        </p:nvSpPr>
        <p:spPr>
          <a:xfrm>
            <a:off x="656023" y="652432"/>
            <a:ext cx="8408464" cy="954107"/>
          </a:xfrm>
          <a:prstGeom prst="rect">
            <a:avLst/>
          </a:prstGeom>
          <a:solidFill>
            <a:schemeClr val="bg1"/>
          </a:solidFill>
          <a:ln>
            <a:noFill/>
          </a:ln>
        </p:spPr>
        <p:txBody>
          <a:bodyPr wrap="square" rtlCol="0">
            <a:spAutoFit/>
          </a:bodyPr>
          <a:lstStyle/>
          <a:p>
            <a:r>
              <a:rPr lang="en-US" sz="2800">
                <a:solidFill>
                  <a:srgbClr val="0A3A3F"/>
                </a:solidFill>
                <a:latin typeface="Mark Pro Heavy" panose="020B0904020201010104" pitchFamily="34" charset="0"/>
              </a:rPr>
              <a:t>STATEWIDE OCCUPANCY BY REGION</a:t>
            </a:r>
            <a:endParaRPr lang="en-US" sz="2800">
              <a:latin typeface="Mark Pro Heavy" panose="020B0904020201010104" pitchFamily="34" charset="0"/>
            </a:endParaRPr>
          </a:p>
          <a:p>
            <a:r>
              <a:rPr lang="en-US" sz="2800">
                <a:solidFill>
                  <a:srgbClr val="72A2A6"/>
                </a:solidFill>
                <a:highlight>
                  <a:srgbClr val="FFFFFF"/>
                </a:highlight>
                <a:latin typeface="Mark Pro Heavy" panose="020B0904020201010104" pitchFamily="34" charset="0"/>
              </a:rPr>
              <a:t>2024 AVERAGE</a:t>
            </a:r>
          </a:p>
        </p:txBody>
      </p:sp>
      <p:sp>
        <p:nvSpPr>
          <p:cNvPr id="5" name="TextBox 4">
            <a:extLst>
              <a:ext uri="{FF2B5EF4-FFF2-40B4-BE49-F238E27FC236}">
                <a16:creationId xmlns:a16="http://schemas.microsoft.com/office/drawing/2014/main" id="{0F1F8639-3D86-4316-9864-B684F72E8A77}"/>
              </a:ext>
            </a:extLst>
          </p:cNvPr>
          <p:cNvSpPr txBox="1"/>
          <p:nvPr/>
        </p:nvSpPr>
        <p:spPr>
          <a:xfrm>
            <a:off x="14778164" y="9445823"/>
            <a:ext cx="6505303" cy="307777"/>
          </a:xfrm>
          <a:prstGeom prst="rect">
            <a:avLst/>
          </a:prstGeom>
          <a:noFill/>
        </p:spPr>
        <p:txBody>
          <a:bodyPr wrap="square">
            <a:spAutoFit/>
          </a:bodyPr>
          <a:lstStyle/>
          <a:p>
            <a:r>
              <a:rPr lang="en-US" sz="1400">
                <a:solidFill>
                  <a:srgbClr val="0A3A3F"/>
                </a:solidFill>
                <a:latin typeface="Mark Pro Book" panose="020B0604020201010104" pitchFamily="34" charset="0"/>
              </a:rPr>
              <a:t>SOURCE: </a:t>
            </a:r>
            <a:r>
              <a:rPr lang="en-US" sz="1400" err="1">
                <a:solidFill>
                  <a:srgbClr val="0A3A3F"/>
                </a:solidFill>
                <a:latin typeface="Mark Pro Book" panose="020B0604020201010104" pitchFamily="34" charset="0"/>
              </a:rPr>
              <a:t>AirDNA</a:t>
            </a:r>
            <a:endParaRPr lang="en-US" sz="4002">
              <a:solidFill>
                <a:srgbClr val="0A3A3F"/>
              </a:solidFill>
              <a:latin typeface="Mark Pro Book" panose="020B0604020201010104" pitchFamily="34" charset="0"/>
            </a:endParaRPr>
          </a:p>
        </p:txBody>
      </p:sp>
      <p:pic>
        <p:nvPicPr>
          <p:cNvPr id="4" name="Picture 3">
            <a:extLst>
              <a:ext uri="{FF2B5EF4-FFF2-40B4-BE49-F238E27FC236}">
                <a16:creationId xmlns:a16="http://schemas.microsoft.com/office/drawing/2014/main" id="{7954F3DB-E6C2-80C3-FD06-A24A9E001610}"/>
              </a:ext>
            </a:extLst>
          </p:cNvPr>
          <p:cNvPicPr>
            <a:picLocks noChangeAspect="1"/>
          </p:cNvPicPr>
          <p:nvPr/>
        </p:nvPicPr>
        <p:blipFill>
          <a:blip r:embed="rId2"/>
          <a:stretch>
            <a:fillRect/>
          </a:stretch>
        </p:blipFill>
        <p:spPr>
          <a:xfrm>
            <a:off x="807867" y="1883030"/>
            <a:ext cx="15724527" cy="6970062"/>
          </a:xfrm>
          <a:prstGeom prst="rect">
            <a:avLst/>
          </a:prstGeom>
        </p:spPr>
      </p:pic>
    </p:spTree>
    <p:extLst>
      <p:ext uri="{BB962C8B-B14F-4D97-AF65-F5344CB8AC3E}">
        <p14:creationId xmlns:p14="http://schemas.microsoft.com/office/powerpoint/2010/main" val="38609943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9EB35C-4E67-0862-3410-F8217D6F223E}"/>
              </a:ext>
            </a:extLst>
          </p:cNvPr>
          <p:cNvSpPr txBox="1"/>
          <p:nvPr/>
        </p:nvSpPr>
        <p:spPr>
          <a:xfrm>
            <a:off x="650206" y="712066"/>
            <a:ext cx="8639568" cy="954107"/>
          </a:xfrm>
          <a:prstGeom prst="rect">
            <a:avLst/>
          </a:prstGeom>
          <a:solidFill>
            <a:schemeClr val="bg1"/>
          </a:solidFill>
          <a:ln>
            <a:noFill/>
          </a:ln>
        </p:spPr>
        <p:txBody>
          <a:bodyPr wrap="square" rtlCol="0">
            <a:spAutoFit/>
          </a:bodyPr>
          <a:lstStyle/>
          <a:p>
            <a:r>
              <a:rPr lang="en-US" sz="2800">
                <a:solidFill>
                  <a:srgbClr val="0A3A3F"/>
                </a:solidFill>
                <a:latin typeface="Mark Pro Heavy" panose="020B0904020201010104" pitchFamily="34" charset="0"/>
              </a:rPr>
              <a:t>STATEWIDE REVENUE</a:t>
            </a:r>
            <a:endParaRPr lang="en-US" sz="2800">
              <a:latin typeface="Mark Pro Heavy" panose="020B0904020201010104" pitchFamily="34" charset="0"/>
            </a:endParaRPr>
          </a:p>
          <a:p>
            <a:r>
              <a:rPr lang="en-US" sz="2800">
                <a:solidFill>
                  <a:srgbClr val="72A2A6"/>
                </a:solidFill>
                <a:latin typeface="Mark Pro Heavy" panose="020B0904020201010104" pitchFamily="34" charset="0"/>
              </a:rPr>
              <a:t>2024 TOTAL: $1.07B </a:t>
            </a:r>
          </a:p>
        </p:txBody>
      </p:sp>
      <p:sp>
        <p:nvSpPr>
          <p:cNvPr id="6" name="TextBox 5">
            <a:extLst>
              <a:ext uri="{FF2B5EF4-FFF2-40B4-BE49-F238E27FC236}">
                <a16:creationId xmlns:a16="http://schemas.microsoft.com/office/drawing/2014/main" id="{C6338A08-F81D-400D-BE71-C36F652DAFE2}"/>
              </a:ext>
            </a:extLst>
          </p:cNvPr>
          <p:cNvSpPr txBox="1"/>
          <p:nvPr/>
        </p:nvSpPr>
        <p:spPr>
          <a:xfrm>
            <a:off x="14778164" y="9445823"/>
            <a:ext cx="6505303" cy="307777"/>
          </a:xfrm>
          <a:prstGeom prst="rect">
            <a:avLst/>
          </a:prstGeom>
          <a:noFill/>
        </p:spPr>
        <p:txBody>
          <a:bodyPr wrap="square">
            <a:spAutoFit/>
          </a:bodyPr>
          <a:lstStyle/>
          <a:p>
            <a:r>
              <a:rPr lang="en-US" sz="1400">
                <a:solidFill>
                  <a:srgbClr val="0A3A3F"/>
                </a:solidFill>
                <a:latin typeface="Mark Pro Book" panose="020B0604020201010104" pitchFamily="34" charset="0"/>
              </a:rPr>
              <a:t>SOURCE: </a:t>
            </a:r>
            <a:r>
              <a:rPr lang="en-US" sz="1400" err="1">
                <a:solidFill>
                  <a:srgbClr val="0A3A3F"/>
                </a:solidFill>
                <a:latin typeface="Mark Pro Book" panose="020B0604020201010104" pitchFamily="34" charset="0"/>
              </a:rPr>
              <a:t>AirDNA</a:t>
            </a:r>
            <a:endParaRPr lang="en-US" sz="4002">
              <a:solidFill>
                <a:srgbClr val="0A3A3F"/>
              </a:solidFill>
              <a:latin typeface="Mark Pro Book" panose="020B0604020201010104" pitchFamily="34" charset="0"/>
            </a:endParaRPr>
          </a:p>
        </p:txBody>
      </p:sp>
      <p:pic>
        <p:nvPicPr>
          <p:cNvPr id="4" name="Picture 3">
            <a:extLst>
              <a:ext uri="{FF2B5EF4-FFF2-40B4-BE49-F238E27FC236}">
                <a16:creationId xmlns:a16="http://schemas.microsoft.com/office/drawing/2014/main" id="{60C87176-E5BA-D13F-F817-679E4CA3B166}"/>
              </a:ext>
            </a:extLst>
          </p:cNvPr>
          <p:cNvPicPr>
            <a:picLocks noChangeAspect="1"/>
          </p:cNvPicPr>
          <p:nvPr/>
        </p:nvPicPr>
        <p:blipFill>
          <a:blip r:embed="rId2"/>
          <a:stretch>
            <a:fillRect/>
          </a:stretch>
        </p:blipFill>
        <p:spPr>
          <a:xfrm>
            <a:off x="1806411" y="2166559"/>
            <a:ext cx="13727441" cy="5420481"/>
          </a:xfrm>
          <a:prstGeom prst="rect">
            <a:avLst/>
          </a:prstGeom>
        </p:spPr>
      </p:pic>
    </p:spTree>
    <p:extLst>
      <p:ext uri="{BB962C8B-B14F-4D97-AF65-F5344CB8AC3E}">
        <p14:creationId xmlns:p14="http://schemas.microsoft.com/office/powerpoint/2010/main" val="5265336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07CAEE-3E07-76CA-2B80-9621B07E786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5EADE44-30A8-DFD8-F9C2-D44736A3B3CF}"/>
              </a:ext>
            </a:extLst>
          </p:cNvPr>
          <p:cNvSpPr txBox="1"/>
          <p:nvPr/>
        </p:nvSpPr>
        <p:spPr>
          <a:xfrm>
            <a:off x="650206" y="712066"/>
            <a:ext cx="8639568" cy="954107"/>
          </a:xfrm>
          <a:prstGeom prst="rect">
            <a:avLst/>
          </a:prstGeom>
          <a:solidFill>
            <a:schemeClr val="bg1"/>
          </a:solidFill>
          <a:ln>
            <a:noFill/>
          </a:ln>
        </p:spPr>
        <p:txBody>
          <a:bodyPr wrap="square" rtlCol="0">
            <a:spAutoFit/>
          </a:bodyPr>
          <a:lstStyle/>
          <a:p>
            <a:r>
              <a:rPr lang="en-US" sz="2800">
                <a:solidFill>
                  <a:srgbClr val="0A3A3F"/>
                </a:solidFill>
                <a:latin typeface="Mark Pro Heavy" panose="020B0904020201010104" pitchFamily="34" charset="0"/>
              </a:rPr>
              <a:t>STATEWIDE REVENUE BY REGION</a:t>
            </a:r>
            <a:endParaRPr lang="en-US" sz="2800">
              <a:latin typeface="Mark Pro Heavy" panose="020B0904020201010104" pitchFamily="34" charset="0"/>
            </a:endParaRPr>
          </a:p>
          <a:p>
            <a:r>
              <a:rPr lang="en-US" sz="2800">
                <a:solidFill>
                  <a:srgbClr val="72A2A6"/>
                </a:solidFill>
                <a:latin typeface="Mark Pro Heavy" panose="020B0904020201010104" pitchFamily="34" charset="0"/>
              </a:rPr>
              <a:t>2024 TOTAL</a:t>
            </a:r>
          </a:p>
        </p:txBody>
      </p:sp>
      <p:sp>
        <p:nvSpPr>
          <p:cNvPr id="6" name="TextBox 5">
            <a:extLst>
              <a:ext uri="{FF2B5EF4-FFF2-40B4-BE49-F238E27FC236}">
                <a16:creationId xmlns:a16="http://schemas.microsoft.com/office/drawing/2014/main" id="{46674A59-7C39-0873-A529-664EB741B42D}"/>
              </a:ext>
            </a:extLst>
          </p:cNvPr>
          <p:cNvSpPr txBox="1"/>
          <p:nvPr/>
        </p:nvSpPr>
        <p:spPr>
          <a:xfrm>
            <a:off x="14778164" y="9445823"/>
            <a:ext cx="6505303" cy="307777"/>
          </a:xfrm>
          <a:prstGeom prst="rect">
            <a:avLst/>
          </a:prstGeom>
          <a:noFill/>
        </p:spPr>
        <p:txBody>
          <a:bodyPr wrap="square">
            <a:spAutoFit/>
          </a:bodyPr>
          <a:lstStyle/>
          <a:p>
            <a:r>
              <a:rPr lang="en-US" sz="1400">
                <a:solidFill>
                  <a:srgbClr val="0A3A3F"/>
                </a:solidFill>
                <a:latin typeface="Mark Pro Book" panose="020B0604020201010104" pitchFamily="34" charset="0"/>
              </a:rPr>
              <a:t>SOURCE: </a:t>
            </a:r>
            <a:r>
              <a:rPr lang="en-US" sz="1400" err="1">
                <a:solidFill>
                  <a:srgbClr val="0A3A3F"/>
                </a:solidFill>
                <a:latin typeface="Mark Pro Book" panose="020B0604020201010104" pitchFamily="34" charset="0"/>
              </a:rPr>
              <a:t>AirDNA</a:t>
            </a:r>
            <a:endParaRPr lang="en-US" sz="4002">
              <a:solidFill>
                <a:srgbClr val="0A3A3F"/>
              </a:solidFill>
              <a:latin typeface="Mark Pro Book" panose="020B0604020201010104" pitchFamily="34" charset="0"/>
            </a:endParaRPr>
          </a:p>
        </p:txBody>
      </p:sp>
      <p:pic>
        <p:nvPicPr>
          <p:cNvPr id="3" name="Picture 2">
            <a:extLst>
              <a:ext uri="{FF2B5EF4-FFF2-40B4-BE49-F238E27FC236}">
                <a16:creationId xmlns:a16="http://schemas.microsoft.com/office/drawing/2014/main" id="{1EC5186B-7B03-57E5-BB82-B17B2D37A29E}"/>
              </a:ext>
            </a:extLst>
          </p:cNvPr>
          <p:cNvPicPr>
            <a:picLocks noChangeAspect="1"/>
          </p:cNvPicPr>
          <p:nvPr/>
        </p:nvPicPr>
        <p:blipFill>
          <a:blip r:embed="rId2"/>
          <a:stretch>
            <a:fillRect/>
          </a:stretch>
        </p:blipFill>
        <p:spPr>
          <a:xfrm>
            <a:off x="381739" y="1797453"/>
            <a:ext cx="16576783" cy="7244081"/>
          </a:xfrm>
          <a:prstGeom prst="rect">
            <a:avLst/>
          </a:prstGeom>
        </p:spPr>
      </p:pic>
    </p:spTree>
    <p:extLst>
      <p:ext uri="{BB962C8B-B14F-4D97-AF65-F5344CB8AC3E}">
        <p14:creationId xmlns:p14="http://schemas.microsoft.com/office/powerpoint/2010/main" val="13918729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9EB35C-4E67-0862-3410-F8217D6F223E}"/>
              </a:ext>
            </a:extLst>
          </p:cNvPr>
          <p:cNvSpPr txBox="1"/>
          <p:nvPr/>
        </p:nvSpPr>
        <p:spPr>
          <a:xfrm>
            <a:off x="656237" y="729127"/>
            <a:ext cx="8262476" cy="954107"/>
          </a:xfrm>
          <a:prstGeom prst="rect">
            <a:avLst/>
          </a:prstGeom>
          <a:solidFill>
            <a:schemeClr val="bg1"/>
          </a:solidFill>
          <a:ln>
            <a:noFill/>
          </a:ln>
        </p:spPr>
        <p:txBody>
          <a:bodyPr wrap="square" rtlCol="0">
            <a:spAutoFit/>
          </a:bodyPr>
          <a:lstStyle/>
          <a:p>
            <a:r>
              <a:rPr lang="en-US" sz="2800">
                <a:solidFill>
                  <a:srgbClr val="0A3A3F"/>
                </a:solidFill>
                <a:latin typeface="Mark Pro Heavy" panose="020B0904020201010104" pitchFamily="34" charset="0"/>
              </a:rPr>
              <a:t>STATEWIDE ROOM SUPPLY</a:t>
            </a:r>
            <a:endParaRPr lang="en-US" sz="2800">
              <a:latin typeface="Mark Pro Heavy" panose="020B0904020201010104" pitchFamily="34" charset="0"/>
            </a:endParaRPr>
          </a:p>
          <a:p>
            <a:r>
              <a:rPr lang="en-US" sz="2800">
                <a:solidFill>
                  <a:srgbClr val="72A2A6"/>
                </a:solidFill>
                <a:latin typeface="Mark Pro Heavy" panose="020B0904020201010104" pitchFamily="34" charset="0"/>
              </a:rPr>
              <a:t>2024 TOTAL: 7.41M NIGHTS </a:t>
            </a:r>
          </a:p>
        </p:txBody>
      </p:sp>
      <p:sp>
        <p:nvSpPr>
          <p:cNvPr id="6" name="TextBox 5">
            <a:extLst>
              <a:ext uri="{FF2B5EF4-FFF2-40B4-BE49-F238E27FC236}">
                <a16:creationId xmlns:a16="http://schemas.microsoft.com/office/drawing/2014/main" id="{5E69C660-1028-E7F7-2332-017BE68F2226}"/>
              </a:ext>
            </a:extLst>
          </p:cNvPr>
          <p:cNvSpPr txBox="1"/>
          <p:nvPr/>
        </p:nvSpPr>
        <p:spPr>
          <a:xfrm>
            <a:off x="14778164" y="9445823"/>
            <a:ext cx="6505303" cy="307777"/>
          </a:xfrm>
          <a:prstGeom prst="rect">
            <a:avLst/>
          </a:prstGeom>
          <a:noFill/>
        </p:spPr>
        <p:txBody>
          <a:bodyPr wrap="square">
            <a:spAutoFit/>
          </a:bodyPr>
          <a:lstStyle/>
          <a:p>
            <a:r>
              <a:rPr lang="en-US" sz="1400">
                <a:solidFill>
                  <a:srgbClr val="0A3A3F"/>
                </a:solidFill>
                <a:latin typeface="Mark Pro Book" panose="020B0604020201010104" pitchFamily="34" charset="0"/>
              </a:rPr>
              <a:t>SOURCE: </a:t>
            </a:r>
            <a:r>
              <a:rPr lang="en-US" sz="1400" err="1">
                <a:solidFill>
                  <a:srgbClr val="0A3A3F"/>
                </a:solidFill>
                <a:latin typeface="Mark Pro Book" panose="020B0604020201010104" pitchFamily="34" charset="0"/>
              </a:rPr>
              <a:t>AirDNA</a:t>
            </a:r>
            <a:endParaRPr lang="en-US" sz="4002">
              <a:solidFill>
                <a:srgbClr val="0A3A3F"/>
              </a:solidFill>
              <a:latin typeface="Mark Pro Book" panose="020B0604020201010104" pitchFamily="34" charset="0"/>
            </a:endParaRPr>
          </a:p>
        </p:txBody>
      </p:sp>
      <p:pic>
        <p:nvPicPr>
          <p:cNvPr id="8" name="Picture 7">
            <a:extLst>
              <a:ext uri="{FF2B5EF4-FFF2-40B4-BE49-F238E27FC236}">
                <a16:creationId xmlns:a16="http://schemas.microsoft.com/office/drawing/2014/main" id="{A3BAA564-3225-5CDF-156A-3B340EBF38E4}"/>
              </a:ext>
            </a:extLst>
          </p:cNvPr>
          <p:cNvPicPr>
            <a:picLocks noChangeAspect="1"/>
          </p:cNvPicPr>
          <p:nvPr/>
        </p:nvPicPr>
        <p:blipFill>
          <a:blip r:embed="rId2"/>
          <a:stretch>
            <a:fillRect/>
          </a:stretch>
        </p:blipFill>
        <p:spPr>
          <a:xfrm>
            <a:off x="1754016" y="2171322"/>
            <a:ext cx="13832230" cy="5410955"/>
          </a:xfrm>
          <a:prstGeom prst="rect">
            <a:avLst/>
          </a:prstGeom>
        </p:spPr>
      </p:pic>
    </p:spTree>
    <p:extLst>
      <p:ext uri="{BB962C8B-B14F-4D97-AF65-F5344CB8AC3E}">
        <p14:creationId xmlns:p14="http://schemas.microsoft.com/office/powerpoint/2010/main" val="20771695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DA0124-5DEA-7F8A-6656-78C5E5479F5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221298C-8D74-1074-6D59-12802A4E1A91}"/>
              </a:ext>
            </a:extLst>
          </p:cNvPr>
          <p:cNvSpPr txBox="1"/>
          <p:nvPr/>
        </p:nvSpPr>
        <p:spPr>
          <a:xfrm>
            <a:off x="656237" y="729127"/>
            <a:ext cx="8262476" cy="954107"/>
          </a:xfrm>
          <a:prstGeom prst="rect">
            <a:avLst/>
          </a:prstGeom>
          <a:solidFill>
            <a:schemeClr val="bg1"/>
          </a:solidFill>
          <a:ln>
            <a:noFill/>
          </a:ln>
        </p:spPr>
        <p:txBody>
          <a:bodyPr wrap="square" rtlCol="0">
            <a:spAutoFit/>
          </a:bodyPr>
          <a:lstStyle/>
          <a:p>
            <a:r>
              <a:rPr lang="en-US" sz="2800">
                <a:solidFill>
                  <a:srgbClr val="0A3A3F"/>
                </a:solidFill>
                <a:latin typeface="Mark Pro Heavy" panose="020B0904020201010104" pitchFamily="34" charset="0"/>
              </a:rPr>
              <a:t>STATEWIDE ROOM SUPPLY BY REGION</a:t>
            </a:r>
            <a:endParaRPr lang="en-US" sz="2800">
              <a:latin typeface="Mark Pro Heavy" panose="020B0904020201010104" pitchFamily="34" charset="0"/>
            </a:endParaRPr>
          </a:p>
          <a:p>
            <a:r>
              <a:rPr lang="en-US" sz="2800">
                <a:solidFill>
                  <a:srgbClr val="72A2A6"/>
                </a:solidFill>
                <a:latin typeface="Mark Pro Heavy" panose="020B0904020201010104" pitchFamily="34" charset="0"/>
              </a:rPr>
              <a:t>2024 TOTAL</a:t>
            </a:r>
          </a:p>
        </p:txBody>
      </p:sp>
      <p:sp>
        <p:nvSpPr>
          <p:cNvPr id="6" name="TextBox 5">
            <a:extLst>
              <a:ext uri="{FF2B5EF4-FFF2-40B4-BE49-F238E27FC236}">
                <a16:creationId xmlns:a16="http://schemas.microsoft.com/office/drawing/2014/main" id="{36E20D1A-A011-ECF3-BDC8-465AADE560DD}"/>
              </a:ext>
            </a:extLst>
          </p:cNvPr>
          <p:cNvSpPr txBox="1"/>
          <p:nvPr/>
        </p:nvSpPr>
        <p:spPr>
          <a:xfrm>
            <a:off x="14778164" y="9445823"/>
            <a:ext cx="6505303" cy="307777"/>
          </a:xfrm>
          <a:prstGeom prst="rect">
            <a:avLst/>
          </a:prstGeom>
          <a:noFill/>
        </p:spPr>
        <p:txBody>
          <a:bodyPr wrap="square">
            <a:spAutoFit/>
          </a:bodyPr>
          <a:lstStyle/>
          <a:p>
            <a:r>
              <a:rPr lang="en-US" sz="1400">
                <a:solidFill>
                  <a:srgbClr val="0A3A3F"/>
                </a:solidFill>
                <a:latin typeface="Mark Pro Book" panose="020B0604020201010104" pitchFamily="34" charset="0"/>
              </a:rPr>
              <a:t>SOURCE: </a:t>
            </a:r>
            <a:r>
              <a:rPr lang="en-US" sz="1400" err="1">
                <a:solidFill>
                  <a:srgbClr val="0A3A3F"/>
                </a:solidFill>
                <a:latin typeface="Mark Pro Book" panose="020B0604020201010104" pitchFamily="34" charset="0"/>
              </a:rPr>
              <a:t>AirDNA</a:t>
            </a:r>
            <a:endParaRPr lang="en-US" sz="4002">
              <a:solidFill>
                <a:srgbClr val="0A3A3F"/>
              </a:solidFill>
              <a:latin typeface="Mark Pro Book" panose="020B0604020201010104" pitchFamily="34" charset="0"/>
            </a:endParaRPr>
          </a:p>
        </p:txBody>
      </p:sp>
      <p:pic>
        <p:nvPicPr>
          <p:cNvPr id="4" name="Picture 3">
            <a:extLst>
              <a:ext uri="{FF2B5EF4-FFF2-40B4-BE49-F238E27FC236}">
                <a16:creationId xmlns:a16="http://schemas.microsoft.com/office/drawing/2014/main" id="{32748C95-9646-D45A-B881-0A1DA2524484}"/>
              </a:ext>
            </a:extLst>
          </p:cNvPr>
          <p:cNvPicPr>
            <a:picLocks noChangeAspect="1"/>
          </p:cNvPicPr>
          <p:nvPr/>
        </p:nvPicPr>
        <p:blipFill>
          <a:blip r:embed="rId2"/>
          <a:stretch>
            <a:fillRect/>
          </a:stretch>
        </p:blipFill>
        <p:spPr>
          <a:xfrm>
            <a:off x="1182688" y="1935331"/>
            <a:ext cx="15472050" cy="6690839"/>
          </a:xfrm>
          <a:prstGeom prst="rect">
            <a:avLst/>
          </a:prstGeom>
        </p:spPr>
      </p:pic>
    </p:spTree>
    <p:extLst>
      <p:ext uri="{BB962C8B-B14F-4D97-AF65-F5344CB8AC3E}">
        <p14:creationId xmlns:p14="http://schemas.microsoft.com/office/powerpoint/2010/main" val="41935281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9EB35C-4E67-0862-3410-F8217D6F223E}"/>
              </a:ext>
            </a:extLst>
          </p:cNvPr>
          <p:cNvSpPr txBox="1"/>
          <p:nvPr/>
        </p:nvSpPr>
        <p:spPr>
          <a:xfrm>
            <a:off x="469291" y="727555"/>
            <a:ext cx="8200839" cy="954107"/>
          </a:xfrm>
          <a:prstGeom prst="rect">
            <a:avLst/>
          </a:prstGeom>
          <a:solidFill>
            <a:schemeClr val="bg1"/>
          </a:solidFill>
          <a:ln>
            <a:noFill/>
          </a:ln>
        </p:spPr>
        <p:txBody>
          <a:bodyPr wrap="square" rtlCol="0">
            <a:spAutoFit/>
          </a:bodyPr>
          <a:lstStyle/>
          <a:p>
            <a:r>
              <a:rPr lang="en-US" sz="2800">
                <a:solidFill>
                  <a:srgbClr val="0A3A3F"/>
                </a:solidFill>
                <a:latin typeface="Mark Pro Heavy" panose="020B0904020201010104" pitchFamily="34" charset="0"/>
              </a:rPr>
              <a:t>STATEWIDE ROOM DEMAND</a:t>
            </a:r>
            <a:endParaRPr lang="en-US" sz="2800">
              <a:latin typeface="Mark Pro Heavy" panose="020B0904020201010104" pitchFamily="34" charset="0"/>
            </a:endParaRPr>
          </a:p>
          <a:p>
            <a:r>
              <a:rPr lang="en-US" sz="2800">
                <a:solidFill>
                  <a:srgbClr val="72A2A6"/>
                </a:solidFill>
                <a:latin typeface="Mark Pro Heavy" panose="020B0904020201010104" pitchFamily="34" charset="0"/>
              </a:rPr>
              <a:t>2024 TOTAL: 4.07M NIGHTS </a:t>
            </a:r>
          </a:p>
        </p:txBody>
      </p:sp>
      <p:sp>
        <p:nvSpPr>
          <p:cNvPr id="6" name="TextBox 5">
            <a:extLst>
              <a:ext uri="{FF2B5EF4-FFF2-40B4-BE49-F238E27FC236}">
                <a16:creationId xmlns:a16="http://schemas.microsoft.com/office/drawing/2014/main" id="{DD406FAC-F6EB-E3CF-8CF5-5DA62899F96B}"/>
              </a:ext>
            </a:extLst>
          </p:cNvPr>
          <p:cNvSpPr txBox="1"/>
          <p:nvPr/>
        </p:nvSpPr>
        <p:spPr>
          <a:xfrm>
            <a:off x="14778164" y="9445823"/>
            <a:ext cx="6505303" cy="307777"/>
          </a:xfrm>
          <a:prstGeom prst="rect">
            <a:avLst/>
          </a:prstGeom>
          <a:noFill/>
        </p:spPr>
        <p:txBody>
          <a:bodyPr wrap="square">
            <a:spAutoFit/>
          </a:bodyPr>
          <a:lstStyle/>
          <a:p>
            <a:r>
              <a:rPr lang="en-US" sz="1400">
                <a:solidFill>
                  <a:srgbClr val="0A3A3F"/>
                </a:solidFill>
                <a:latin typeface="Mark Pro Book" panose="020B0604020201010104" pitchFamily="34" charset="0"/>
              </a:rPr>
              <a:t>SOURCE: </a:t>
            </a:r>
            <a:r>
              <a:rPr lang="en-US" sz="1400" err="1">
                <a:solidFill>
                  <a:srgbClr val="0A3A3F"/>
                </a:solidFill>
                <a:latin typeface="Mark Pro Book" panose="020B0604020201010104" pitchFamily="34" charset="0"/>
              </a:rPr>
              <a:t>AirDNA</a:t>
            </a:r>
            <a:endParaRPr lang="en-US" sz="4002">
              <a:solidFill>
                <a:srgbClr val="0A3A3F"/>
              </a:solidFill>
              <a:latin typeface="Mark Pro Book" panose="020B0604020201010104" pitchFamily="34" charset="0"/>
            </a:endParaRPr>
          </a:p>
        </p:txBody>
      </p:sp>
      <p:pic>
        <p:nvPicPr>
          <p:cNvPr id="4" name="Picture 3">
            <a:extLst>
              <a:ext uri="{FF2B5EF4-FFF2-40B4-BE49-F238E27FC236}">
                <a16:creationId xmlns:a16="http://schemas.microsoft.com/office/drawing/2014/main" id="{4E00E042-A84A-8032-7F52-E4B6E8416BC0}"/>
              </a:ext>
            </a:extLst>
          </p:cNvPr>
          <p:cNvPicPr>
            <a:picLocks noChangeAspect="1"/>
          </p:cNvPicPr>
          <p:nvPr/>
        </p:nvPicPr>
        <p:blipFill>
          <a:blip r:embed="rId2"/>
          <a:stretch>
            <a:fillRect/>
          </a:stretch>
        </p:blipFill>
        <p:spPr>
          <a:xfrm>
            <a:off x="1730200" y="2099875"/>
            <a:ext cx="13879862" cy="5553850"/>
          </a:xfrm>
          <a:prstGeom prst="rect">
            <a:avLst/>
          </a:prstGeom>
        </p:spPr>
      </p:pic>
    </p:spTree>
    <p:extLst>
      <p:ext uri="{BB962C8B-B14F-4D97-AF65-F5344CB8AC3E}">
        <p14:creationId xmlns:p14="http://schemas.microsoft.com/office/powerpoint/2010/main" val="4123071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FA0859-7A76-E66B-F628-EAA54030DBD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E1DC667-8A68-925A-A954-CD7FFF471253}"/>
              </a:ext>
            </a:extLst>
          </p:cNvPr>
          <p:cNvSpPr txBox="1"/>
          <p:nvPr/>
        </p:nvSpPr>
        <p:spPr>
          <a:xfrm>
            <a:off x="469291" y="727555"/>
            <a:ext cx="8200839" cy="954107"/>
          </a:xfrm>
          <a:prstGeom prst="rect">
            <a:avLst/>
          </a:prstGeom>
          <a:solidFill>
            <a:schemeClr val="bg1"/>
          </a:solidFill>
          <a:ln>
            <a:noFill/>
          </a:ln>
        </p:spPr>
        <p:txBody>
          <a:bodyPr wrap="square" rtlCol="0">
            <a:spAutoFit/>
          </a:bodyPr>
          <a:lstStyle/>
          <a:p>
            <a:r>
              <a:rPr lang="en-US" sz="2800">
                <a:solidFill>
                  <a:srgbClr val="0A3A3F"/>
                </a:solidFill>
                <a:latin typeface="Mark Pro Heavy" panose="020B0904020201010104" pitchFamily="34" charset="0"/>
              </a:rPr>
              <a:t>STATEWIDE ROOM DEMAND BY REGION</a:t>
            </a:r>
            <a:endParaRPr lang="en-US" sz="2800">
              <a:latin typeface="Mark Pro Heavy" panose="020B0904020201010104" pitchFamily="34" charset="0"/>
            </a:endParaRPr>
          </a:p>
          <a:p>
            <a:r>
              <a:rPr lang="en-US" sz="2800">
                <a:solidFill>
                  <a:srgbClr val="72A2A6"/>
                </a:solidFill>
                <a:latin typeface="Mark Pro Heavy" panose="020B0904020201010104" pitchFamily="34" charset="0"/>
              </a:rPr>
              <a:t>2024 TOTAL</a:t>
            </a:r>
          </a:p>
        </p:txBody>
      </p:sp>
      <p:sp>
        <p:nvSpPr>
          <p:cNvPr id="6" name="TextBox 5">
            <a:extLst>
              <a:ext uri="{FF2B5EF4-FFF2-40B4-BE49-F238E27FC236}">
                <a16:creationId xmlns:a16="http://schemas.microsoft.com/office/drawing/2014/main" id="{AFCEEAD9-06AC-7B0A-0934-0EA37EF40A36}"/>
              </a:ext>
            </a:extLst>
          </p:cNvPr>
          <p:cNvSpPr txBox="1"/>
          <p:nvPr/>
        </p:nvSpPr>
        <p:spPr>
          <a:xfrm>
            <a:off x="14778164" y="9445823"/>
            <a:ext cx="6505303" cy="307777"/>
          </a:xfrm>
          <a:prstGeom prst="rect">
            <a:avLst/>
          </a:prstGeom>
          <a:noFill/>
        </p:spPr>
        <p:txBody>
          <a:bodyPr wrap="square">
            <a:spAutoFit/>
          </a:bodyPr>
          <a:lstStyle/>
          <a:p>
            <a:r>
              <a:rPr lang="en-US" sz="1400">
                <a:solidFill>
                  <a:srgbClr val="0A3A3F"/>
                </a:solidFill>
                <a:latin typeface="Mark Pro Book" panose="020B0604020201010104" pitchFamily="34" charset="0"/>
              </a:rPr>
              <a:t>SOURCE: </a:t>
            </a:r>
            <a:r>
              <a:rPr lang="en-US" sz="1400" err="1">
                <a:solidFill>
                  <a:srgbClr val="0A3A3F"/>
                </a:solidFill>
                <a:latin typeface="Mark Pro Book" panose="020B0604020201010104" pitchFamily="34" charset="0"/>
              </a:rPr>
              <a:t>AirDNA</a:t>
            </a:r>
            <a:endParaRPr lang="en-US" sz="4002">
              <a:solidFill>
                <a:srgbClr val="0A3A3F"/>
              </a:solidFill>
              <a:latin typeface="Mark Pro Book" panose="020B0604020201010104" pitchFamily="34" charset="0"/>
            </a:endParaRPr>
          </a:p>
        </p:txBody>
      </p:sp>
      <p:pic>
        <p:nvPicPr>
          <p:cNvPr id="5" name="Picture 4">
            <a:extLst>
              <a:ext uri="{FF2B5EF4-FFF2-40B4-BE49-F238E27FC236}">
                <a16:creationId xmlns:a16="http://schemas.microsoft.com/office/drawing/2014/main" id="{C74D18F5-46BB-EE7A-C677-627D458DE975}"/>
              </a:ext>
            </a:extLst>
          </p:cNvPr>
          <p:cNvPicPr>
            <a:picLocks noChangeAspect="1"/>
          </p:cNvPicPr>
          <p:nvPr/>
        </p:nvPicPr>
        <p:blipFill>
          <a:blip r:embed="rId2"/>
          <a:stretch>
            <a:fillRect/>
          </a:stretch>
        </p:blipFill>
        <p:spPr>
          <a:xfrm>
            <a:off x="1469253" y="2199558"/>
            <a:ext cx="14401754" cy="6370154"/>
          </a:xfrm>
          <a:prstGeom prst="rect">
            <a:avLst/>
          </a:prstGeom>
        </p:spPr>
      </p:pic>
    </p:spTree>
    <p:extLst>
      <p:ext uri="{BB962C8B-B14F-4D97-AF65-F5344CB8AC3E}">
        <p14:creationId xmlns:p14="http://schemas.microsoft.com/office/powerpoint/2010/main" val="10969548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9EB35C-4E67-0862-3410-F8217D6F223E}"/>
              </a:ext>
            </a:extLst>
          </p:cNvPr>
          <p:cNvSpPr txBox="1"/>
          <p:nvPr/>
        </p:nvSpPr>
        <p:spPr>
          <a:xfrm>
            <a:off x="491522" y="828012"/>
            <a:ext cx="8029625" cy="954107"/>
          </a:xfrm>
          <a:prstGeom prst="rect">
            <a:avLst/>
          </a:prstGeom>
          <a:solidFill>
            <a:schemeClr val="bg1"/>
          </a:solidFill>
          <a:ln>
            <a:noFill/>
          </a:ln>
        </p:spPr>
        <p:txBody>
          <a:bodyPr wrap="square" rtlCol="0">
            <a:spAutoFit/>
          </a:bodyPr>
          <a:lstStyle/>
          <a:p>
            <a:r>
              <a:rPr lang="en-US" sz="2800">
                <a:solidFill>
                  <a:srgbClr val="0A3A3F"/>
                </a:solidFill>
                <a:latin typeface="Mark Pro Heavy" panose="020B0904020201010104" pitchFamily="34" charset="0"/>
              </a:rPr>
              <a:t>STATEWIDE REVPAR</a:t>
            </a:r>
            <a:endParaRPr lang="en-US" sz="2800">
              <a:latin typeface="Mark Pro Heavy" panose="020B0904020201010104" pitchFamily="34" charset="0"/>
            </a:endParaRPr>
          </a:p>
          <a:p>
            <a:r>
              <a:rPr lang="en-US" sz="2800">
                <a:solidFill>
                  <a:srgbClr val="72A2A6"/>
                </a:solidFill>
                <a:latin typeface="Mark Pro Heavy" panose="020B0904020201010104" pitchFamily="34" charset="0"/>
              </a:rPr>
              <a:t>2024 AVERAGE: $148</a:t>
            </a:r>
          </a:p>
        </p:txBody>
      </p:sp>
      <p:sp>
        <p:nvSpPr>
          <p:cNvPr id="6" name="TextBox 5">
            <a:extLst>
              <a:ext uri="{FF2B5EF4-FFF2-40B4-BE49-F238E27FC236}">
                <a16:creationId xmlns:a16="http://schemas.microsoft.com/office/drawing/2014/main" id="{0FF4A5E5-152A-0B33-B5D2-788BB3DEFDA7}"/>
              </a:ext>
            </a:extLst>
          </p:cNvPr>
          <p:cNvSpPr txBox="1"/>
          <p:nvPr/>
        </p:nvSpPr>
        <p:spPr>
          <a:xfrm>
            <a:off x="14778164" y="9445823"/>
            <a:ext cx="6505303" cy="307777"/>
          </a:xfrm>
          <a:prstGeom prst="rect">
            <a:avLst/>
          </a:prstGeom>
          <a:noFill/>
        </p:spPr>
        <p:txBody>
          <a:bodyPr wrap="square">
            <a:spAutoFit/>
          </a:bodyPr>
          <a:lstStyle/>
          <a:p>
            <a:r>
              <a:rPr lang="en-US" sz="1400">
                <a:solidFill>
                  <a:srgbClr val="0A3A3F"/>
                </a:solidFill>
                <a:latin typeface="Mark Pro Book" panose="020B0604020201010104" pitchFamily="34" charset="0"/>
              </a:rPr>
              <a:t>SOURCE: </a:t>
            </a:r>
            <a:r>
              <a:rPr lang="en-US" sz="1400" err="1">
                <a:solidFill>
                  <a:srgbClr val="0A3A3F"/>
                </a:solidFill>
                <a:latin typeface="Mark Pro Book" panose="020B0604020201010104" pitchFamily="34" charset="0"/>
              </a:rPr>
              <a:t>AirDNA</a:t>
            </a:r>
            <a:endParaRPr lang="en-US" sz="4002">
              <a:solidFill>
                <a:srgbClr val="0A3A3F"/>
              </a:solidFill>
              <a:latin typeface="Mark Pro Book" panose="020B0604020201010104" pitchFamily="34" charset="0"/>
            </a:endParaRPr>
          </a:p>
        </p:txBody>
      </p:sp>
      <p:pic>
        <p:nvPicPr>
          <p:cNvPr id="5" name="Picture 4">
            <a:extLst>
              <a:ext uri="{FF2B5EF4-FFF2-40B4-BE49-F238E27FC236}">
                <a16:creationId xmlns:a16="http://schemas.microsoft.com/office/drawing/2014/main" id="{0DFE9630-7FFF-79CE-FD9F-9F52316CB3A4}"/>
              </a:ext>
            </a:extLst>
          </p:cNvPr>
          <p:cNvPicPr>
            <a:picLocks noChangeAspect="1"/>
          </p:cNvPicPr>
          <p:nvPr/>
        </p:nvPicPr>
        <p:blipFill>
          <a:blip r:embed="rId2"/>
          <a:stretch>
            <a:fillRect/>
          </a:stretch>
        </p:blipFill>
        <p:spPr>
          <a:xfrm>
            <a:off x="1715911" y="2147506"/>
            <a:ext cx="13908441" cy="5458587"/>
          </a:xfrm>
          <a:prstGeom prst="rect">
            <a:avLst/>
          </a:prstGeom>
        </p:spPr>
      </p:pic>
    </p:spTree>
    <p:extLst>
      <p:ext uri="{BB962C8B-B14F-4D97-AF65-F5344CB8AC3E}">
        <p14:creationId xmlns:p14="http://schemas.microsoft.com/office/powerpoint/2010/main" val="41683168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B79A5-B955-FC53-A4D0-C78A6B9FAF0B}"/>
            </a:ext>
          </a:extLst>
        </p:cNvPr>
        <p:cNvGrpSpPr/>
        <p:nvPr/>
      </p:nvGrpSpPr>
      <p:grpSpPr>
        <a:xfrm>
          <a:off x="0" y="0"/>
          <a:ext cx="0" cy="0"/>
          <a:chOff x="0" y="0"/>
          <a:chExt cx="0" cy="0"/>
        </a:xfrm>
      </p:grpSpPr>
      <p:sp>
        <p:nvSpPr>
          <p:cNvPr id="8" name="Title Placeholder 1">
            <a:extLst>
              <a:ext uri="{FF2B5EF4-FFF2-40B4-BE49-F238E27FC236}">
                <a16:creationId xmlns:a16="http://schemas.microsoft.com/office/drawing/2014/main" id="{60F89AA5-3058-087F-97ED-3CB384C6589F}"/>
              </a:ext>
            </a:extLst>
          </p:cNvPr>
          <p:cNvSpPr txBox="1">
            <a:spLocks/>
          </p:cNvSpPr>
          <p:nvPr/>
        </p:nvSpPr>
        <p:spPr>
          <a:xfrm>
            <a:off x="1054439" y="810209"/>
            <a:ext cx="7491684" cy="1156646"/>
          </a:xfrm>
          <a:prstGeom prst="rect">
            <a:avLst/>
          </a:prstGeom>
        </p:spPr>
        <p:txBody>
          <a:bodyPr vert="horz" lIns="130048" tIns="65025" rIns="130048" bIns="65025" rtlCol="0" anchor="t">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414" spc="284">
                <a:solidFill>
                  <a:srgbClr val="044A50"/>
                </a:solidFill>
                <a:latin typeface="Mark Pro Heavy"/>
                <a:ea typeface="Mark Pro Book"/>
                <a:cs typeface="Mark Pro Heavy"/>
              </a:rPr>
              <a:t>KEY INSIGHTS</a:t>
            </a:r>
            <a:endParaRPr lang="en-US" sz="3414" spc="284">
              <a:solidFill>
                <a:srgbClr val="72A2A6"/>
              </a:solidFill>
              <a:latin typeface="Mark Pro Heavy"/>
              <a:ea typeface="Mark Pro Book"/>
              <a:cs typeface="Mark Pro Heavy"/>
            </a:endParaRPr>
          </a:p>
        </p:txBody>
      </p:sp>
      <p:sp>
        <p:nvSpPr>
          <p:cNvPr id="9" name="Text Placeholder 2">
            <a:extLst>
              <a:ext uri="{FF2B5EF4-FFF2-40B4-BE49-F238E27FC236}">
                <a16:creationId xmlns:a16="http://schemas.microsoft.com/office/drawing/2014/main" id="{883B1038-B1A3-CD2B-B235-89712BD50491}"/>
              </a:ext>
            </a:extLst>
          </p:cNvPr>
          <p:cNvSpPr txBox="1">
            <a:spLocks/>
          </p:cNvSpPr>
          <p:nvPr/>
        </p:nvSpPr>
        <p:spPr>
          <a:xfrm>
            <a:off x="1170723" y="2137967"/>
            <a:ext cx="8713506" cy="6503995"/>
          </a:xfrm>
          <a:prstGeom prst="rect">
            <a:avLst/>
          </a:prstGeom>
        </p:spPr>
        <p:txBody>
          <a:bodyPr vert="horz" lIns="130048" tIns="65025" rIns="130048" bIns="65025" rtlCol="0">
            <a:noAutofit/>
          </a:bodyPr>
          <a:lstStyle>
            <a:lvl1pPr marL="0" indent="0" algn="l" defTabSz="914400" rtl="0" eaLnBrk="1" latinLnBrk="0" hangingPunct="1">
              <a:lnSpc>
                <a:spcPct val="90000"/>
              </a:lnSpc>
              <a:spcBef>
                <a:spcPts val="1000"/>
              </a:spcBef>
              <a:buFont typeface="Arial"/>
              <a:buNone/>
              <a:defRPr sz="1200" b="1" i="0" kern="1200" spc="100" baseline="0">
                <a:solidFill>
                  <a:schemeClr val="bg1"/>
                </a:solidFill>
                <a:latin typeface="Sentinel Black" charset="0"/>
                <a:ea typeface="Sentinel Black" charset="0"/>
                <a:cs typeface="Sentinel Black" charset="0"/>
              </a:defRPr>
            </a:lvl1pPr>
            <a:lvl2pPr marL="685800" indent="-228600" algn="l" defTabSz="914400" rtl="0" eaLnBrk="1" latinLnBrk="0" hangingPunct="1">
              <a:lnSpc>
                <a:spcPct val="90000"/>
              </a:lnSpc>
              <a:spcBef>
                <a:spcPts val="500"/>
              </a:spcBef>
              <a:buFont typeface="Arial" charset="0"/>
              <a:buChar char="•"/>
              <a:defRPr sz="1200" kern="1200" baseline="0">
                <a:solidFill>
                  <a:schemeClr val="bg1"/>
                </a:solidFill>
                <a:latin typeface="Sentinel Book" charset="0"/>
                <a:ea typeface="Sentinel Book" charset="0"/>
                <a:cs typeface="Sentinel Book" charset="0"/>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Sentinel Book" charset="0"/>
                <a:ea typeface="Sentinel Book" charset="0"/>
                <a:cs typeface="Sentinel Book" charset="0"/>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Sentinel Book" charset="0"/>
                <a:ea typeface="Sentinel Book" charset="0"/>
                <a:cs typeface="Sentinel Book" charset="0"/>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Sentinel Book" charset="0"/>
                <a:ea typeface="Sentinel Book" charset="0"/>
                <a:cs typeface="Sentinel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lnSpc>
                <a:spcPct val="100000"/>
              </a:lnSpc>
              <a:spcBef>
                <a:spcPts val="1280"/>
              </a:spcBef>
              <a:spcAft>
                <a:spcPts val="853"/>
              </a:spcAft>
              <a:buFont typeface="Arial" panose="020B0604020202020204" pitchFamily="34" charset="0"/>
              <a:buChar char="•"/>
            </a:pPr>
            <a:endParaRPr lang="en-US" sz="2000" b="0" kern="1100" spc="284">
              <a:solidFill>
                <a:srgbClr val="044A50"/>
              </a:solidFill>
              <a:latin typeface="Mark Pro Book" panose="020B0604020201010104"/>
              <a:ea typeface="Mark Pro Book" panose="020B0604020201010104"/>
              <a:cs typeface="Mark Pro Heavy"/>
            </a:endParaRPr>
          </a:p>
        </p:txBody>
      </p:sp>
      <p:sp>
        <p:nvSpPr>
          <p:cNvPr id="5" name="TextBox 4">
            <a:extLst>
              <a:ext uri="{FF2B5EF4-FFF2-40B4-BE49-F238E27FC236}">
                <a16:creationId xmlns:a16="http://schemas.microsoft.com/office/drawing/2014/main" id="{CDDC349F-B770-12A0-EBFA-C6D9051A5A17}"/>
              </a:ext>
            </a:extLst>
          </p:cNvPr>
          <p:cNvSpPr txBox="1"/>
          <p:nvPr/>
        </p:nvSpPr>
        <p:spPr>
          <a:xfrm>
            <a:off x="14747840" y="9065432"/>
            <a:ext cx="2206182" cy="354841"/>
          </a:xfrm>
          <a:prstGeom prst="rect">
            <a:avLst/>
          </a:prstGeom>
          <a:noFill/>
        </p:spPr>
        <p:txBody>
          <a:bodyPr wrap="square" rtlCol="0">
            <a:spAutoFit/>
          </a:bodyPr>
          <a:lstStyle/>
          <a:p>
            <a:pPr algn="r"/>
            <a:r>
              <a:rPr lang="en-US" sz="853">
                <a:solidFill>
                  <a:schemeClr val="bg1">
                    <a:lumMod val="75000"/>
                  </a:schemeClr>
                </a:solidFill>
                <a:effectLst>
                  <a:outerShdw blurRad="38100" dist="38100" dir="2700000" algn="tl">
                    <a:srgbClr val="000000">
                      <a:alpha val="43137"/>
                    </a:srgbClr>
                  </a:outerShdw>
                </a:effectLst>
                <a:latin typeface="Mark Pro Book" panose="020B0604020201010104" pitchFamily="34" charset="77"/>
              </a:rPr>
              <a:t>Balch Hotel, Dufur OR</a:t>
            </a:r>
          </a:p>
          <a:p>
            <a:pPr algn="r"/>
            <a:r>
              <a:rPr lang="en-US" sz="853">
                <a:solidFill>
                  <a:schemeClr val="bg1">
                    <a:lumMod val="75000"/>
                  </a:schemeClr>
                </a:solidFill>
                <a:effectLst>
                  <a:outerShdw blurRad="38100" dist="38100" dir="2700000" algn="tl">
                    <a:srgbClr val="000000">
                      <a:alpha val="43137"/>
                    </a:srgbClr>
                  </a:outerShdw>
                </a:effectLst>
                <a:latin typeface="Mark Pro Book" panose="020B0604020201010104" pitchFamily="34" charset="77"/>
              </a:rPr>
              <a:t>Photo Courtesy of Michael Hanson</a:t>
            </a:r>
          </a:p>
        </p:txBody>
      </p:sp>
      <p:pic>
        <p:nvPicPr>
          <p:cNvPr id="2" name="Picture 1" descr="A group of people sitting at a table&#10;&#10;Description automatically generated">
            <a:extLst>
              <a:ext uri="{FF2B5EF4-FFF2-40B4-BE49-F238E27FC236}">
                <a16:creationId xmlns:a16="http://schemas.microsoft.com/office/drawing/2014/main" id="{DB513307-1365-B752-77ED-CA06D5E158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9450" y="0"/>
            <a:ext cx="6500813" cy="9753600"/>
          </a:xfrm>
          <a:prstGeom prst="rect">
            <a:avLst/>
          </a:prstGeom>
        </p:spPr>
      </p:pic>
      <p:sp>
        <p:nvSpPr>
          <p:cNvPr id="4" name="TextBox 3">
            <a:extLst>
              <a:ext uri="{FF2B5EF4-FFF2-40B4-BE49-F238E27FC236}">
                <a16:creationId xmlns:a16="http://schemas.microsoft.com/office/drawing/2014/main" id="{473563D0-CB1F-368A-7C34-F9894A98772B}"/>
              </a:ext>
            </a:extLst>
          </p:cNvPr>
          <p:cNvSpPr txBox="1"/>
          <p:nvPr/>
        </p:nvSpPr>
        <p:spPr>
          <a:xfrm>
            <a:off x="14747840" y="9065432"/>
            <a:ext cx="2206182" cy="223587"/>
          </a:xfrm>
          <a:prstGeom prst="rect">
            <a:avLst/>
          </a:prstGeom>
          <a:noFill/>
        </p:spPr>
        <p:txBody>
          <a:bodyPr wrap="square" rtlCol="0">
            <a:spAutoFit/>
          </a:bodyPr>
          <a:lstStyle/>
          <a:p>
            <a:pPr algn="r"/>
            <a:r>
              <a:rPr lang="en-US" sz="853">
                <a:solidFill>
                  <a:schemeClr val="bg1">
                    <a:lumMod val="75000"/>
                  </a:schemeClr>
                </a:solidFill>
                <a:effectLst>
                  <a:outerShdw blurRad="38100" dist="38100" dir="2700000" algn="tl">
                    <a:srgbClr val="000000">
                      <a:alpha val="43137"/>
                    </a:srgbClr>
                  </a:outerShdw>
                </a:effectLst>
                <a:latin typeface="Mark Pro Book" panose="020B0604020201010104" pitchFamily="34" charset="77"/>
              </a:rPr>
              <a:t>Bowline Hotel, Astoria OR</a:t>
            </a:r>
          </a:p>
        </p:txBody>
      </p:sp>
      <p:sp>
        <p:nvSpPr>
          <p:cNvPr id="3" name="Text Placeholder 2">
            <a:extLst>
              <a:ext uri="{FF2B5EF4-FFF2-40B4-BE49-F238E27FC236}">
                <a16:creationId xmlns:a16="http://schemas.microsoft.com/office/drawing/2014/main" id="{506327CF-3FC2-4C37-AEB3-8C85E84B8405}"/>
              </a:ext>
            </a:extLst>
          </p:cNvPr>
          <p:cNvSpPr txBox="1">
            <a:spLocks/>
          </p:cNvSpPr>
          <p:nvPr/>
        </p:nvSpPr>
        <p:spPr>
          <a:xfrm>
            <a:off x="1323123" y="2290367"/>
            <a:ext cx="8713506" cy="6503995"/>
          </a:xfrm>
          <a:prstGeom prst="rect">
            <a:avLst/>
          </a:prstGeom>
        </p:spPr>
        <p:txBody>
          <a:bodyPr vert="horz" lIns="130048" tIns="65025" rIns="130048" bIns="65025" rtlCol="0">
            <a:noAutofit/>
          </a:bodyPr>
          <a:lstStyle>
            <a:lvl1pPr marL="0" indent="0" algn="l" defTabSz="914400" rtl="0" eaLnBrk="1" latinLnBrk="0" hangingPunct="1">
              <a:lnSpc>
                <a:spcPct val="90000"/>
              </a:lnSpc>
              <a:spcBef>
                <a:spcPts val="1000"/>
              </a:spcBef>
              <a:buFont typeface="Arial"/>
              <a:buNone/>
              <a:defRPr sz="1200" b="1" i="0" kern="1200" spc="100" baseline="0">
                <a:solidFill>
                  <a:schemeClr val="bg1"/>
                </a:solidFill>
                <a:latin typeface="Sentinel Black" charset="0"/>
                <a:ea typeface="Sentinel Black" charset="0"/>
                <a:cs typeface="Sentinel Black" charset="0"/>
              </a:defRPr>
            </a:lvl1pPr>
            <a:lvl2pPr marL="685800" indent="-228600" algn="l" defTabSz="914400" rtl="0" eaLnBrk="1" latinLnBrk="0" hangingPunct="1">
              <a:lnSpc>
                <a:spcPct val="90000"/>
              </a:lnSpc>
              <a:spcBef>
                <a:spcPts val="500"/>
              </a:spcBef>
              <a:buFont typeface="Arial" charset="0"/>
              <a:buChar char="•"/>
              <a:defRPr sz="1200" kern="1200" baseline="0">
                <a:solidFill>
                  <a:schemeClr val="bg1"/>
                </a:solidFill>
                <a:latin typeface="Sentinel Book" charset="0"/>
                <a:ea typeface="Sentinel Book" charset="0"/>
                <a:cs typeface="Sentinel Book" charset="0"/>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Sentinel Book" charset="0"/>
                <a:ea typeface="Sentinel Book" charset="0"/>
                <a:cs typeface="Sentinel Book" charset="0"/>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Sentinel Book" charset="0"/>
                <a:ea typeface="Sentinel Book" charset="0"/>
                <a:cs typeface="Sentinel Book" charset="0"/>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Sentinel Book" charset="0"/>
                <a:ea typeface="Sentinel Book" charset="0"/>
                <a:cs typeface="Sentinel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lnSpc>
                <a:spcPct val="100000"/>
              </a:lnSpc>
              <a:spcBef>
                <a:spcPts val="1280"/>
              </a:spcBef>
              <a:spcAft>
                <a:spcPts val="853"/>
              </a:spcAft>
              <a:buFont typeface="Arial" panose="020B0604020202020204" pitchFamily="34" charset="0"/>
              <a:buChar char="•"/>
            </a:pPr>
            <a:r>
              <a:rPr lang="en-US" sz="2000" b="0" kern="1100" spc="284">
                <a:solidFill>
                  <a:srgbClr val="044A50"/>
                </a:solidFill>
                <a:latin typeface="Mark Pro Book" panose="020B0604020201010104"/>
                <a:ea typeface="Mark Pro Book" panose="020B0604020201010104"/>
                <a:cs typeface="Mark Pro Heavy"/>
              </a:rPr>
              <a:t>2024 Oregon lodging performance showed a marked improvement over 2023 figures. Year over year growth was positive for both hotel and vacation rentals.</a:t>
            </a:r>
          </a:p>
          <a:p>
            <a:pPr marL="342900" indent="-342900">
              <a:lnSpc>
                <a:spcPct val="100000"/>
              </a:lnSpc>
              <a:spcBef>
                <a:spcPts val="1280"/>
              </a:spcBef>
              <a:spcAft>
                <a:spcPts val="853"/>
              </a:spcAft>
              <a:buFont typeface="Arial" panose="020B0604020202020204" pitchFamily="34" charset="0"/>
              <a:buChar char="•"/>
            </a:pPr>
            <a:r>
              <a:rPr lang="en-US" sz="2000" b="0" kern="1100" spc="284">
                <a:solidFill>
                  <a:srgbClr val="044A50"/>
                </a:solidFill>
                <a:latin typeface="Mark Pro Book" panose="020B0604020201010104"/>
                <a:ea typeface="Mark Pro Book" panose="020B0604020201010104"/>
                <a:cs typeface="Mark Pro Heavy"/>
              </a:rPr>
              <a:t>For hotel performance, occupancy was the only metric that lagged behind 2023 levels.</a:t>
            </a:r>
          </a:p>
          <a:p>
            <a:pPr marL="342900" indent="-342900">
              <a:lnSpc>
                <a:spcPct val="100000"/>
              </a:lnSpc>
              <a:spcBef>
                <a:spcPts val="1280"/>
              </a:spcBef>
              <a:spcAft>
                <a:spcPts val="853"/>
              </a:spcAft>
              <a:buFont typeface="Arial" panose="020B0604020202020204" pitchFamily="34" charset="0"/>
              <a:buChar char="•"/>
            </a:pPr>
            <a:r>
              <a:rPr lang="en-US" sz="2000" b="0" kern="1100" spc="284">
                <a:solidFill>
                  <a:srgbClr val="044A50"/>
                </a:solidFill>
                <a:latin typeface="Mark Pro Book" panose="020B0604020201010104"/>
                <a:ea typeface="Mark Pro Book" panose="020B0604020201010104"/>
                <a:cs typeface="Mark Pro Heavy"/>
              </a:rPr>
              <a:t>When comparing 2024 hotel performance to 2019, Portland is the only region not to have recovered to pre-COVID revenue levels.</a:t>
            </a:r>
          </a:p>
          <a:p>
            <a:pPr marL="342900" indent="-342900">
              <a:lnSpc>
                <a:spcPct val="100000"/>
              </a:lnSpc>
              <a:spcBef>
                <a:spcPts val="1280"/>
              </a:spcBef>
              <a:spcAft>
                <a:spcPts val="853"/>
              </a:spcAft>
              <a:buFont typeface="Arial" panose="020B0604020202020204" pitchFamily="34" charset="0"/>
              <a:buChar char="•"/>
            </a:pPr>
            <a:r>
              <a:rPr lang="en-US" sz="2000" b="0" kern="1100" spc="284">
                <a:solidFill>
                  <a:srgbClr val="044A50"/>
                </a:solidFill>
                <a:latin typeface="Mark Pro Book" panose="020B0604020201010104"/>
                <a:ea typeface="Mark Pro Book" panose="020B0604020201010104"/>
                <a:cs typeface="Mark Pro Heavy"/>
              </a:rPr>
              <a:t>Vacation rental performance in 2024 outpaced both 2023 and 2019 levels for all metrics, statewide.</a:t>
            </a:r>
          </a:p>
          <a:p>
            <a:pPr marL="342900" indent="-342900">
              <a:lnSpc>
                <a:spcPct val="100000"/>
              </a:lnSpc>
              <a:spcBef>
                <a:spcPts val="1280"/>
              </a:spcBef>
              <a:spcAft>
                <a:spcPts val="853"/>
              </a:spcAft>
              <a:buFont typeface="Arial" panose="020B0604020202020204" pitchFamily="34" charset="0"/>
              <a:buChar char="•"/>
            </a:pPr>
            <a:r>
              <a:rPr lang="en-US" sz="2000" b="0" kern="1100" spc="284">
                <a:solidFill>
                  <a:srgbClr val="044A50"/>
                </a:solidFill>
                <a:latin typeface="Mark Pro Book" panose="020B0604020201010104"/>
                <a:ea typeface="Mark Pro Book" panose="020B0604020201010104"/>
                <a:cs typeface="Mark Pro Heavy"/>
              </a:rPr>
              <a:t>Portland is the only region that has not recovered to 2019 levels of vacation rental supply and demand.</a:t>
            </a:r>
          </a:p>
          <a:p>
            <a:pPr marL="342900" indent="-342900">
              <a:lnSpc>
                <a:spcPct val="100000"/>
              </a:lnSpc>
              <a:spcBef>
                <a:spcPts val="1280"/>
              </a:spcBef>
              <a:spcAft>
                <a:spcPts val="853"/>
              </a:spcAft>
              <a:buFont typeface="Arial" panose="020B0604020202020204" pitchFamily="34" charset="0"/>
              <a:buChar char="•"/>
            </a:pPr>
            <a:endParaRPr lang="en-US" sz="2000" b="0" kern="1100" spc="284">
              <a:solidFill>
                <a:srgbClr val="044A50"/>
              </a:solidFill>
              <a:latin typeface="Mark Pro Book" panose="020B0604020201010104"/>
              <a:ea typeface="Mark Pro Book" panose="020B0604020201010104"/>
              <a:cs typeface="Mark Pro Heavy"/>
            </a:endParaRPr>
          </a:p>
        </p:txBody>
      </p:sp>
    </p:spTree>
    <p:extLst>
      <p:ext uri="{BB962C8B-B14F-4D97-AF65-F5344CB8AC3E}">
        <p14:creationId xmlns:p14="http://schemas.microsoft.com/office/powerpoint/2010/main" val="18328564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24B579-DD92-B928-C936-CE13D442FEC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A619DE7-5DE3-DF15-4C2E-90EBD02E09B3}"/>
              </a:ext>
            </a:extLst>
          </p:cNvPr>
          <p:cNvSpPr txBox="1"/>
          <p:nvPr/>
        </p:nvSpPr>
        <p:spPr>
          <a:xfrm>
            <a:off x="491522" y="828012"/>
            <a:ext cx="8029625" cy="954107"/>
          </a:xfrm>
          <a:prstGeom prst="rect">
            <a:avLst/>
          </a:prstGeom>
          <a:solidFill>
            <a:schemeClr val="bg1"/>
          </a:solidFill>
          <a:ln>
            <a:noFill/>
          </a:ln>
        </p:spPr>
        <p:txBody>
          <a:bodyPr wrap="square" rtlCol="0">
            <a:spAutoFit/>
          </a:bodyPr>
          <a:lstStyle/>
          <a:p>
            <a:r>
              <a:rPr lang="en-US" sz="2800">
                <a:solidFill>
                  <a:srgbClr val="0A3A3F"/>
                </a:solidFill>
                <a:latin typeface="Mark Pro Heavy" panose="020B0904020201010104" pitchFamily="34" charset="0"/>
              </a:rPr>
              <a:t>STATEWIDE REVPAR BY REGION</a:t>
            </a:r>
            <a:endParaRPr lang="en-US" sz="2800">
              <a:latin typeface="Mark Pro Heavy" panose="020B0904020201010104" pitchFamily="34" charset="0"/>
            </a:endParaRPr>
          </a:p>
          <a:p>
            <a:r>
              <a:rPr lang="en-US" sz="2800">
                <a:solidFill>
                  <a:srgbClr val="72A2A6"/>
                </a:solidFill>
                <a:latin typeface="Mark Pro Heavy" panose="020B0904020201010104" pitchFamily="34" charset="0"/>
              </a:rPr>
              <a:t>2024 AVERAGE</a:t>
            </a:r>
          </a:p>
        </p:txBody>
      </p:sp>
      <p:sp>
        <p:nvSpPr>
          <p:cNvPr id="6" name="TextBox 5">
            <a:extLst>
              <a:ext uri="{FF2B5EF4-FFF2-40B4-BE49-F238E27FC236}">
                <a16:creationId xmlns:a16="http://schemas.microsoft.com/office/drawing/2014/main" id="{1C2AA2FF-DE0D-9125-E5C5-C3924A310F84}"/>
              </a:ext>
            </a:extLst>
          </p:cNvPr>
          <p:cNvSpPr txBox="1"/>
          <p:nvPr/>
        </p:nvSpPr>
        <p:spPr>
          <a:xfrm>
            <a:off x="14778164" y="9445823"/>
            <a:ext cx="6505303" cy="307777"/>
          </a:xfrm>
          <a:prstGeom prst="rect">
            <a:avLst/>
          </a:prstGeom>
          <a:noFill/>
        </p:spPr>
        <p:txBody>
          <a:bodyPr wrap="square">
            <a:spAutoFit/>
          </a:bodyPr>
          <a:lstStyle/>
          <a:p>
            <a:r>
              <a:rPr lang="en-US" sz="1400">
                <a:solidFill>
                  <a:srgbClr val="0A3A3F"/>
                </a:solidFill>
                <a:latin typeface="Mark Pro Book" panose="020B0604020201010104" pitchFamily="34" charset="0"/>
              </a:rPr>
              <a:t>SOURCE: </a:t>
            </a:r>
            <a:r>
              <a:rPr lang="en-US" sz="1400" err="1">
                <a:solidFill>
                  <a:srgbClr val="0A3A3F"/>
                </a:solidFill>
                <a:latin typeface="Mark Pro Book" panose="020B0604020201010104" pitchFamily="34" charset="0"/>
              </a:rPr>
              <a:t>AirDNA</a:t>
            </a:r>
            <a:endParaRPr lang="en-US" sz="4002">
              <a:solidFill>
                <a:srgbClr val="0A3A3F"/>
              </a:solidFill>
              <a:latin typeface="Mark Pro Book" panose="020B0604020201010104" pitchFamily="34" charset="0"/>
            </a:endParaRPr>
          </a:p>
        </p:txBody>
      </p:sp>
      <p:pic>
        <p:nvPicPr>
          <p:cNvPr id="4" name="Picture 3">
            <a:extLst>
              <a:ext uri="{FF2B5EF4-FFF2-40B4-BE49-F238E27FC236}">
                <a16:creationId xmlns:a16="http://schemas.microsoft.com/office/drawing/2014/main" id="{B726F037-851D-8BFA-22E9-11682156E535}"/>
              </a:ext>
            </a:extLst>
          </p:cNvPr>
          <p:cNvPicPr>
            <a:picLocks noChangeAspect="1"/>
          </p:cNvPicPr>
          <p:nvPr/>
        </p:nvPicPr>
        <p:blipFill>
          <a:blip r:embed="rId2"/>
          <a:stretch>
            <a:fillRect/>
          </a:stretch>
        </p:blipFill>
        <p:spPr>
          <a:xfrm>
            <a:off x="1385930" y="2272682"/>
            <a:ext cx="14568402" cy="6410097"/>
          </a:xfrm>
          <a:prstGeom prst="rect">
            <a:avLst/>
          </a:prstGeom>
        </p:spPr>
      </p:pic>
    </p:spTree>
    <p:extLst>
      <p:ext uri="{BB962C8B-B14F-4D97-AF65-F5344CB8AC3E}">
        <p14:creationId xmlns:p14="http://schemas.microsoft.com/office/powerpoint/2010/main" val="5584724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9EB35C-4E67-0862-3410-F8217D6F223E}"/>
              </a:ext>
            </a:extLst>
          </p:cNvPr>
          <p:cNvSpPr txBox="1"/>
          <p:nvPr/>
        </p:nvSpPr>
        <p:spPr>
          <a:xfrm>
            <a:off x="793876" y="791579"/>
            <a:ext cx="6667097" cy="954107"/>
          </a:xfrm>
          <a:prstGeom prst="rect">
            <a:avLst/>
          </a:prstGeom>
          <a:solidFill>
            <a:schemeClr val="bg1"/>
          </a:solidFill>
          <a:ln>
            <a:noFill/>
          </a:ln>
        </p:spPr>
        <p:txBody>
          <a:bodyPr wrap="square" rtlCol="0">
            <a:spAutoFit/>
          </a:bodyPr>
          <a:lstStyle/>
          <a:p>
            <a:r>
              <a:rPr lang="en-US" sz="2800">
                <a:solidFill>
                  <a:srgbClr val="0A3A3F"/>
                </a:solidFill>
                <a:latin typeface="Mark Pro Heavy" panose="020B0904020201010104" pitchFamily="34" charset="0"/>
              </a:rPr>
              <a:t>STATEWIDE ADR</a:t>
            </a:r>
            <a:endParaRPr lang="en-US" sz="2800">
              <a:latin typeface="Mark Pro Heavy" panose="020B0904020201010104" pitchFamily="34" charset="0"/>
            </a:endParaRPr>
          </a:p>
          <a:p>
            <a:r>
              <a:rPr lang="en-US" sz="2800">
                <a:solidFill>
                  <a:srgbClr val="72A2A6"/>
                </a:solidFill>
                <a:latin typeface="Mark Pro Heavy" panose="020B0904020201010104" pitchFamily="34" charset="0"/>
              </a:rPr>
              <a:t>2024 AVERAGE: $263 YTD</a:t>
            </a:r>
          </a:p>
        </p:txBody>
      </p:sp>
      <p:sp>
        <p:nvSpPr>
          <p:cNvPr id="6" name="TextBox 5">
            <a:extLst>
              <a:ext uri="{FF2B5EF4-FFF2-40B4-BE49-F238E27FC236}">
                <a16:creationId xmlns:a16="http://schemas.microsoft.com/office/drawing/2014/main" id="{66D3C152-D83D-ECDA-8396-7C599D9A2BD6}"/>
              </a:ext>
            </a:extLst>
          </p:cNvPr>
          <p:cNvSpPr txBox="1"/>
          <p:nvPr/>
        </p:nvSpPr>
        <p:spPr>
          <a:xfrm>
            <a:off x="14778164" y="9445823"/>
            <a:ext cx="6505303" cy="307777"/>
          </a:xfrm>
          <a:prstGeom prst="rect">
            <a:avLst/>
          </a:prstGeom>
          <a:noFill/>
        </p:spPr>
        <p:txBody>
          <a:bodyPr wrap="square">
            <a:spAutoFit/>
          </a:bodyPr>
          <a:lstStyle/>
          <a:p>
            <a:r>
              <a:rPr lang="en-US" sz="1400">
                <a:solidFill>
                  <a:srgbClr val="0A3A3F"/>
                </a:solidFill>
                <a:latin typeface="Mark Pro Book" panose="020B0604020201010104" pitchFamily="34" charset="0"/>
              </a:rPr>
              <a:t>SOURCE: </a:t>
            </a:r>
            <a:r>
              <a:rPr lang="en-US" sz="1400" err="1">
                <a:solidFill>
                  <a:srgbClr val="0A3A3F"/>
                </a:solidFill>
                <a:latin typeface="Mark Pro Book" panose="020B0604020201010104" pitchFamily="34" charset="0"/>
              </a:rPr>
              <a:t>AirDNA</a:t>
            </a:r>
            <a:endParaRPr lang="en-US" sz="4002">
              <a:solidFill>
                <a:srgbClr val="0A3A3F"/>
              </a:solidFill>
              <a:latin typeface="Mark Pro Book" panose="020B0604020201010104" pitchFamily="34" charset="0"/>
            </a:endParaRPr>
          </a:p>
        </p:txBody>
      </p:sp>
      <p:pic>
        <p:nvPicPr>
          <p:cNvPr id="4" name="Picture 3">
            <a:extLst>
              <a:ext uri="{FF2B5EF4-FFF2-40B4-BE49-F238E27FC236}">
                <a16:creationId xmlns:a16="http://schemas.microsoft.com/office/drawing/2014/main" id="{63AA80CF-4E2E-3FFB-2592-ACBE41B5069A}"/>
              </a:ext>
            </a:extLst>
          </p:cNvPr>
          <p:cNvPicPr>
            <a:picLocks noChangeAspect="1"/>
          </p:cNvPicPr>
          <p:nvPr/>
        </p:nvPicPr>
        <p:blipFill>
          <a:blip r:embed="rId2"/>
          <a:stretch>
            <a:fillRect/>
          </a:stretch>
        </p:blipFill>
        <p:spPr>
          <a:xfrm>
            <a:off x="1815937" y="2133217"/>
            <a:ext cx="13708388" cy="5487166"/>
          </a:xfrm>
          <a:prstGeom prst="rect">
            <a:avLst/>
          </a:prstGeom>
        </p:spPr>
      </p:pic>
    </p:spTree>
    <p:extLst>
      <p:ext uri="{BB962C8B-B14F-4D97-AF65-F5344CB8AC3E}">
        <p14:creationId xmlns:p14="http://schemas.microsoft.com/office/powerpoint/2010/main" val="39656988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10DED2-073D-1ACF-5474-8CBCA865851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54F24C7-ACB9-60C7-420A-23E4218DEE4F}"/>
              </a:ext>
            </a:extLst>
          </p:cNvPr>
          <p:cNvSpPr txBox="1"/>
          <p:nvPr/>
        </p:nvSpPr>
        <p:spPr>
          <a:xfrm>
            <a:off x="793876" y="791579"/>
            <a:ext cx="6667097" cy="954107"/>
          </a:xfrm>
          <a:prstGeom prst="rect">
            <a:avLst/>
          </a:prstGeom>
          <a:solidFill>
            <a:schemeClr val="bg1"/>
          </a:solidFill>
          <a:ln>
            <a:noFill/>
          </a:ln>
        </p:spPr>
        <p:txBody>
          <a:bodyPr wrap="square" rtlCol="0">
            <a:spAutoFit/>
          </a:bodyPr>
          <a:lstStyle/>
          <a:p>
            <a:r>
              <a:rPr lang="en-US" sz="2800">
                <a:solidFill>
                  <a:srgbClr val="0A3A3F"/>
                </a:solidFill>
                <a:latin typeface="Mark Pro Heavy" panose="020B0904020201010104" pitchFamily="34" charset="0"/>
              </a:rPr>
              <a:t>STATEWIDE ADR BY REGION</a:t>
            </a:r>
            <a:endParaRPr lang="en-US" sz="2800">
              <a:latin typeface="Mark Pro Heavy" panose="020B0904020201010104" pitchFamily="34" charset="0"/>
            </a:endParaRPr>
          </a:p>
          <a:p>
            <a:r>
              <a:rPr lang="en-US" sz="2800">
                <a:solidFill>
                  <a:srgbClr val="72A2A6"/>
                </a:solidFill>
                <a:latin typeface="Mark Pro Heavy" panose="020B0904020201010104" pitchFamily="34" charset="0"/>
              </a:rPr>
              <a:t>2024 AVERAGE</a:t>
            </a:r>
          </a:p>
        </p:txBody>
      </p:sp>
      <p:sp>
        <p:nvSpPr>
          <p:cNvPr id="6" name="TextBox 5">
            <a:extLst>
              <a:ext uri="{FF2B5EF4-FFF2-40B4-BE49-F238E27FC236}">
                <a16:creationId xmlns:a16="http://schemas.microsoft.com/office/drawing/2014/main" id="{AC770464-54EC-DBF3-3E5C-32ACA9B95FD4}"/>
              </a:ext>
            </a:extLst>
          </p:cNvPr>
          <p:cNvSpPr txBox="1"/>
          <p:nvPr/>
        </p:nvSpPr>
        <p:spPr>
          <a:xfrm>
            <a:off x="14778164" y="9445823"/>
            <a:ext cx="6505303" cy="307777"/>
          </a:xfrm>
          <a:prstGeom prst="rect">
            <a:avLst/>
          </a:prstGeom>
          <a:noFill/>
        </p:spPr>
        <p:txBody>
          <a:bodyPr wrap="square">
            <a:spAutoFit/>
          </a:bodyPr>
          <a:lstStyle/>
          <a:p>
            <a:r>
              <a:rPr lang="en-US" sz="1400">
                <a:solidFill>
                  <a:srgbClr val="0A3A3F"/>
                </a:solidFill>
                <a:latin typeface="Mark Pro Book" panose="020B0604020201010104" pitchFamily="34" charset="0"/>
              </a:rPr>
              <a:t>SOURCE: </a:t>
            </a:r>
            <a:r>
              <a:rPr lang="en-US" sz="1400" err="1">
                <a:solidFill>
                  <a:srgbClr val="0A3A3F"/>
                </a:solidFill>
                <a:latin typeface="Mark Pro Book" panose="020B0604020201010104" pitchFamily="34" charset="0"/>
              </a:rPr>
              <a:t>AirDNA</a:t>
            </a:r>
            <a:endParaRPr lang="en-US" sz="4002">
              <a:solidFill>
                <a:srgbClr val="0A3A3F"/>
              </a:solidFill>
              <a:latin typeface="Mark Pro Book" panose="020B0604020201010104" pitchFamily="34" charset="0"/>
            </a:endParaRPr>
          </a:p>
        </p:txBody>
      </p:sp>
      <p:pic>
        <p:nvPicPr>
          <p:cNvPr id="5" name="Picture 4">
            <a:extLst>
              <a:ext uri="{FF2B5EF4-FFF2-40B4-BE49-F238E27FC236}">
                <a16:creationId xmlns:a16="http://schemas.microsoft.com/office/drawing/2014/main" id="{B741FFE7-DF0C-2FDF-4757-1867C3F0B615}"/>
              </a:ext>
            </a:extLst>
          </p:cNvPr>
          <p:cNvPicPr>
            <a:picLocks noChangeAspect="1"/>
          </p:cNvPicPr>
          <p:nvPr/>
        </p:nvPicPr>
        <p:blipFill>
          <a:blip r:embed="rId2"/>
          <a:stretch>
            <a:fillRect/>
          </a:stretch>
        </p:blipFill>
        <p:spPr>
          <a:xfrm>
            <a:off x="955604" y="1890944"/>
            <a:ext cx="15429053" cy="6836283"/>
          </a:xfrm>
          <a:prstGeom prst="rect">
            <a:avLst/>
          </a:prstGeom>
        </p:spPr>
      </p:pic>
    </p:spTree>
    <p:extLst>
      <p:ext uri="{BB962C8B-B14F-4D97-AF65-F5344CB8AC3E}">
        <p14:creationId xmlns:p14="http://schemas.microsoft.com/office/powerpoint/2010/main" val="24768876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oom with a bed and a couch&#10;&#10;Description automatically generated">
            <a:extLst>
              <a:ext uri="{FF2B5EF4-FFF2-40B4-BE49-F238E27FC236}">
                <a16:creationId xmlns:a16="http://schemas.microsoft.com/office/drawing/2014/main" id="{DF2F49C2-B8E5-BD42-CC0C-A9D3C49E7E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7340263" cy="9753601"/>
          </a:xfrm>
          <a:prstGeom prst="rect">
            <a:avLst/>
          </a:prstGeom>
        </p:spPr>
      </p:pic>
      <p:sp>
        <p:nvSpPr>
          <p:cNvPr id="6" name="TextBox 5">
            <a:extLst>
              <a:ext uri="{FF2B5EF4-FFF2-40B4-BE49-F238E27FC236}">
                <a16:creationId xmlns:a16="http://schemas.microsoft.com/office/drawing/2014/main" id="{FA1FFB83-E2B7-FDD6-BD49-1072FC8F669A}"/>
              </a:ext>
            </a:extLst>
          </p:cNvPr>
          <p:cNvSpPr txBox="1"/>
          <p:nvPr/>
        </p:nvSpPr>
        <p:spPr>
          <a:xfrm>
            <a:off x="14795652" y="9303996"/>
            <a:ext cx="2206182" cy="354841"/>
          </a:xfrm>
          <a:prstGeom prst="rect">
            <a:avLst/>
          </a:prstGeom>
          <a:noFill/>
        </p:spPr>
        <p:txBody>
          <a:bodyPr wrap="square" rtlCol="0">
            <a:spAutoFit/>
          </a:bodyPr>
          <a:lstStyle/>
          <a:p>
            <a:pPr algn="r"/>
            <a:r>
              <a:rPr lang="en-US" sz="853">
                <a:solidFill>
                  <a:schemeClr val="bg1"/>
                </a:solidFill>
                <a:effectLst>
                  <a:outerShdw blurRad="38100" dist="38100" dir="2700000" algn="tl">
                    <a:srgbClr val="000000">
                      <a:alpha val="43137"/>
                    </a:srgbClr>
                  </a:outerShdw>
                </a:effectLst>
                <a:latin typeface="Mark Pro Book" panose="020B0604020201010104" pitchFamily="34" charset="77"/>
              </a:rPr>
              <a:t>Tetherow golf resort , Bend OR</a:t>
            </a:r>
          </a:p>
          <a:p>
            <a:pPr algn="r"/>
            <a:r>
              <a:rPr lang="en-US" sz="853">
                <a:solidFill>
                  <a:schemeClr val="bg1"/>
                </a:solidFill>
                <a:effectLst>
                  <a:outerShdw blurRad="38100" dist="38100" dir="2700000" algn="tl">
                    <a:srgbClr val="000000">
                      <a:alpha val="43137"/>
                    </a:srgbClr>
                  </a:outerShdw>
                </a:effectLst>
                <a:latin typeface="Mark Pro Book" panose="020B0604020201010104" pitchFamily="34" charset="77"/>
              </a:rPr>
              <a:t>Photo Courtesy of Travel Oregon</a:t>
            </a:r>
          </a:p>
        </p:txBody>
      </p:sp>
      <p:sp>
        <p:nvSpPr>
          <p:cNvPr id="8" name="TextBox 7">
            <a:extLst>
              <a:ext uri="{FF2B5EF4-FFF2-40B4-BE49-F238E27FC236}">
                <a16:creationId xmlns:a16="http://schemas.microsoft.com/office/drawing/2014/main" id="{21E357AA-A24F-BDEA-EE54-8C7FA301A9E9}"/>
              </a:ext>
            </a:extLst>
          </p:cNvPr>
          <p:cNvSpPr txBox="1"/>
          <p:nvPr/>
        </p:nvSpPr>
        <p:spPr>
          <a:xfrm>
            <a:off x="4028639" y="3831771"/>
            <a:ext cx="8775597" cy="1575817"/>
          </a:xfrm>
          <a:prstGeom prst="rect">
            <a:avLst/>
          </a:prstGeom>
          <a:noFill/>
        </p:spPr>
        <p:txBody>
          <a:bodyPr wrap="square" rtlCol="0">
            <a:noAutofit/>
          </a:bodyPr>
          <a:lstStyle/>
          <a:p>
            <a:pPr algn="ctr"/>
            <a:r>
              <a:rPr lang="en-US" sz="6068" spc="190">
                <a:solidFill>
                  <a:srgbClr val="F7F5F0"/>
                </a:solidFill>
                <a:effectLst>
                  <a:outerShdw blurRad="38100" dist="38100" dir="2700000" algn="tl">
                    <a:srgbClr val="000000">
                      <a:alpha val="43137"/>
                    </a:srgbClr>
                  </a:outerShdw>
                </a:effectLst>
                <a:latin typeface="Sentinel Semibold Italic"/>
                <a:ea typeface="Gza Seminegra" charset="0"/>
                <a:cs typeface="Sentinel Semibold Italic"/>
              </a:rPr>
              <a:t>APPENDIX: POST COVID RECOVERY</a:t>
            </a:r>
            <a:endParaRPr lang="en-US" sz="6068" spc="190">
              <a:solidFill>
                <a:srgbClr val="F7F5F0"/>
              </a:solidFill>
              <a:effectLst>
                <a:outerShdw blurRad="38100" dist="38100" dir="2700000" algn="tl">
                  <a:srgbClr val="000000">
                    <a:alpha val="43137"/>
                  </a:srgbClr>
                </a:outerShdw>
              </a:effectLst>
              <a:latin typeface="Sentinel Semibold Italic"/>
              <a:ea typeface="Mark Pro Bold"/>
              <a:cs typeface="Sentinel Semibold Italic"/>
            </a:endParaRPr>
          </a:p>
        </p:txBody>
      </p:sp>
    </p:spTree>
    <p:extLst>
      <p:ext uri="{BB962C8B-B14F-4D97-AF65-F5344CB8AC3E}">
        <p14:creationId xmlns:p14="http://schemas.microsoft.com/office/powerpoint/2010/main" val="2544540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72A2A6"/>
        </a:solidFill>
        <a:effectLst/>
      </p:bgPr>
    </p:bg>
    <p:spTree>
      <p:nvGrpSpPr>
        <p:cNvPr id="1" name="">
          <a:extLst>
            <a:ext uri="{FF2B5EF4-FFF2-40B4-BE49-F238E27FC236}">
              <a16:creationId xmlns:a16="http://schemas.microsoft.com/office/drawing/2014/main" id="{570184AB-00B9-4CB4-EFEC-71C45AB905E7}"/>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4E49493B-D3EA-9D79-428A-81C340997F8A}"/>
              </a:ext>
            </a:extLst>
          </p:cNvPr>
          <p:cNvSpPr txBox="1"/>
          <p:nvPr/>
        </p:nvSpPr>
        <p:spPr>
          <a:xfrm>
            <a:off x="4028639" y="3831771"/>
            <a:ext cx="8775597" cy="1575817"/>
          </a:xfrm>
          <a:prstGeom prst="rect">
            <a:avLst/>
          </a:prstGeom>
          <a:noFill/>
        </p:spPr>
        <p:txBody>
          <a:bodyPr wrap="square" rtlCol="0">
            <a:noAutofit/>
          </a:bodyPr>
          <a:lstStyle/>
          <a:p>
            <a:pPr algn="ctr"/>
            <a:r>
              <a:rPr lang="en-US" sz="6068" spc="190">
                <a:solidFill>
                  <a:srgbClr val="F7F5F0"/>
                </a:solidFill>
                <a:effectLst>
                  <a:outerShdw blurRad="38100" dist="38100" dir="2700000" algn="tl">
                    <a:srgbClr val="000000">
                      <a:alpha val="43137"/>
                    </a:srgbClr>
                  </a:outerShdw>
                </a:effectLst>
                <a:latin typeface="Mark Pro Heavy" panose="020B0904020201010104"/>
                <a:ea typeface="Gza Seminegra" charset="0"/>
                <a:cs typeface="Sentinel Semibold Italic"/>
              </a:rPr>
              <a:t>HOTEL</a:t>
            </a:r>
            <a:endParaRPr lang="en-US" sz="6068" spc="190">
              <a:solidFill>
                <a:srgbClr val="F7F5F0"/>
              </a:solidFill>
              <a:effectLst>
                <a:outerShdw blurRad="38100" dist="38100" dir="2700000" algn="tl">
                  <a:srgbClr val="000000">
                    <a:alpha val="43137"/>
                  </a:srgbClr>
                </a:outerShdw>
              </a:effectLst>
              <a:latin typeface="Mark Pro Heavy" panose="020B0904020201010104"/>
              <a:ea typeface="Mark Pro Bold"/>
              <a:cs typeface="Sentinel Semibold Italic"/>
            </a:endParaRPr>
          </a:p>
        </p:txBody>
      </p:sp>
    </p:spTree>
    <p:extLst>
      <p:ext uri="{BB962C8B-B14F-4D97-AF65-F5344CB8AC3E}">
        <p14:creationId xmlns:p14="http://schemas.microsoft.com/office/powerpoint/2010/main" val="27323509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Placeholder 1"/>
          <p:cNvSpPr txBox="1">
            <a:spLocks/>
          </p:cNvSpPr>
          <p:nvPr/>
        </p:nvSpPr>
        <p:spPr>
          <a:xfrm>
            <a:off x="1499415" y="1251406"/>
            <a:ext cx="7554620" cy="1156646"/>
          </a:xfrm>
          <a:prstGeom prst="rect">
            <a:avLst/>
          </a:prstGeom>
        </p:spPr>
        <p:txBody>
          <a:bodyPr vert="horz" lIns="130048" tIns="65025" rIns="130048" bIns="65025" rtlCol="0" anchor="t">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600" b="1">
                <a:solidFill>
                  <a:srgbClr val="044A50"/>
                </a:solidFill>
                <a:latin typeface="Mark Pro Heavy" panose="020B0904020201010104" pitchFamily="34" charset="0"/>
              </a:rPr>
              <a:t>HOTEL PERFORMANCE</a:t>
            </a:r>
          </a:p>
          <a:p>
            <a:r>
              <a:rPr lang="en-US" sz="3600" b="1">
                <a:solidFill>
                  <a:srgbClr val="72A2A6"/>
                </a:solidFill>
                <a:latin typeface="Mark Pro Heavy" panose="020B0904020201010104" pitchFamily="34" charset="0"/>
              </a:rPr>
              <a:t>POST-COVID RECOVERY</a:t>
            </a:r>
          </a:p>
        </p:txBody>
      </p:sp>
      <p:sp>
        <p:nvSpPr>
          <p:cNvPr id="9" name="Text Placeholder 2"/>
          <p:cNvSpPr txBox="1">
            <a:spLocks/>
          </p:cNvSpPr>
          <p:nvPr/>
        </p:nvSpPr>
        <p:spPr>
          <a:xfrm>
            <a:off x="1499415" y="3417580"/>
            <a:ext cx="7346258" cy="5084614"/>
          </a:xfrm>
          <a:prstGeom prst="rect">
            <a:avLst/>
          </a:prstGeom>
        </p:spPr>
        <p:txBody>
          <a:bodyPr vert="horz" lIns="130048" tIns="65025" rIns="130048" bIns="65025" rtlCol="0">
            <a:noAutofit/>
          </a:bodyPr>
          <a:lstStyle>
            <a:lvl1pPr marL="0" indent="0" algn="l" defTabSz="914400" rtl="0" eaLnBrk="1" latinLnBrk="0" hangingPunct="1">
              <a:lnSpc>
                <a:spcPct val="90000"/>
              </a:lnSpc>
              <a:spcBef>
                <a:spcPts val="1000"/>
              </a:spcBef>
              <a:buFont typeface="Arial"/>
              <a:buNone/>
              <a:defRPr sz="1200" b="1" i="0" kern="1200" spc="100" baseline="0">
                <a:solidFill>
                  <a:schemeClr val="bg1"/>
                </a:solidFill>
                <a:latin typeface="Sentinel Black" charset="0"/>
                <a:ea typeface="Sentinel Black" charset="0"/>
                <a:cs typeface="Sentinel Black" charset="0"/>
              </a:defRPr>
            </a:lvl1pPr>
            <a:lvl2pPr marL="685800" indent="-228600" algn="l" defTabSz="914400" rtl="0" eaLnBrk="1" latinLnBrk="0" hangingPunct="1">
              <a:lnSpc>
                <a:spcPct val="90000"/>
              </a:lnSpc>
              <a:spcBef>
                <a:spcPts val="500"/>
              </a:spcBef>
              <a:buFont typeface="Arial" charset="0"/>
              <a:buChar char="•"/>
              <a:defRPr sz="1200" kern="1200" baseline="0">
                <a:solidFill>
                  <a:schemeClr val="bg1"/>
                </a:solidFill>
                <a:latin typeface="Sentinel Book" charset="0"/>
                <a:ea typeface="Sentinel Book" charset="0"/>
                <a:cs typeface="Sentinel Book" charset="0"/>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Sentinel Book" charset="0"/>
                <a:ea typeface="Sentinel Book" charset="0"/>
                <a:cs typeface="Sentinel Book" charset="0"/>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Sentinel Book" charset="0"/>
                <a:ea typeface="Sentinel Book" charset="0"/>
                <a:cs typeface="Sentinel Book" charset="0"/>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Sentinel Book" charset="0"/>
                <a:ea typeface="Sentinel Book" charset="0"/>
                <a:cs typeface="Sentinel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spcBef>
                <a:spcPts val="1280"/>
              </a:spcBef>
              <a:spcAft>
                <a:spcPts val="853"/>
              </a:spcAft>
            </a:pPr>
            <a:r>
              <a:rPr lang="en-US" sz="2000" b="0" kern="1100" spc="284">
                <a:solidFill>
                  <a:srgbClr val="044A50"/>
                </a:solidFill>
                <a:latin typeface="Mark Pro Heavy"/>
                <a:ea typeface="Mark Pro Book"/>
                <a:cs typeface="Mark Pro Heavy"/>
              </a:rPr>
              <a:t>STATEWIDE AND REGIONAL HIGHLIGHTS</a:t>
            </a:r>
          </a:p>
          <a:p>
            <a:pPr marL="285778" indent="-285778">
              <a:lnSpc>
                <a:spcPct val="150000"/>
              </a:lnSpc>
              <a:spcBef>
                <a:spcPts val="0"/>
              </a:spcBef>
              <a:spcAft>
                <a:spcPts val="427"/>
              </a:spcAft>
              <a:buFont typeface="Arial" panose="020B0604020202020204" pitchFamily="34" charset="0"/>
              <a:buChar char="•"/>
            </a:pPr>
            <a:r>
              <a:rPr lang="en-US" sz="2000" b="0" spc="0">
                <a:solidFill>
                  <a:srgbClr val="044A50"/>
                </a:solidFill>
                <a:latin typeface="Mark Pro Book"/>
                <a:ea typeface="Mark Pro Book"/>
                <a:cs typeface="Mark Pro Book"/>
              </a:rPr>
              <a:t>Oregon continues to recover post-COVID, exceeding 2019 levels for Revenue, RevPAR, ADR, Supply and Demand.</a:t>
            </a:r>
          </a:p>
          <a:p>
            <a:pPr marL="285778" indent="-285778">
              <a:lnSpc>
                <a:spcPct val="150000"/>
              </a:lnSpc>
              <a:spcBef>
                <a:spcPts val="0"/>
              </a:spcBef>
              <a:spcAft>
                <a:spcPts val="427"/>
              </a:spcAft>
              <a:buFont typeface="Arial" panose="020B0604020202020204" pitchFamily="34" charset="0"/>
              <a:buChar char="•"/>
            </a:pPr>
            <a:r>
              <a:rPr lang="en-US" sz="2000" b="0" spc="0">
                <a:solidFill>
                  <a:srgbClr val="044A50"/>
                </a:solidFill>
                <a:latin typeface="Mark Pro Book"/>
                <a:ea typeface="Mark Pro Book"/>
                <a:cs typeface="Mark Pro Book"/>
              </a:rPr>
              <a:t>However, statewide occupancy was down </a:t>
            </a:r>
            <a:r>
              <a:rPr lang="en-US" sz="2000" b="0" spc="0">
                <a:solidFill>
                  <a:srgbClr val="FF0000"/>
                </a:solidFill>
                <a:latin typeface="Mark Pro Book"/>
                <a:ea typeface="Mark Pro Book"/>
                <a:cs typeface="Mark Pro Book"/>
              </a:rPr>
              <a:t>7</a:t>
            </a:r>
            <a:r>
              <a:rPr lang="en-US" sz="2000" spc="0">
                <a:solidFill>
                  <a:srgbClr val="FF0000"/>
                </a:solidFill>
                <a:latin typeface="Mark Pro Book"/>
                <a:ea typeface="Mark Pro Book"/>
                <a:cs typeface="Mark Pro Book"/>
              </a:rPr>
              <a:t>.6%.</a:t>
            </a:r>
          </a:p>
          <a:p>
            <a:pPr marL="285778" indent="-285778">
              <a:lnSpc>
                <a:spcPct val="150000"/>
              </a:lnSpc>
              <a:spcBef>
                <a:spcPts val="0"/>
              </a:spcBef>
              <a:spcAft>
                <a:spcPts val="427"/>
              </a:spcAft>
              <a:buFont typeface="Arial" panose="020B0604020202020204" pitchFamily="34" charset="0"/>
              <a:buChar char="•"/>
            </a:pPr>
            <a:r>
              <a:rPr lang="en-US" sz="2000" b="0" spc="0">
                <a:solidFill>
                  <a:srgbClr val="044A50"/>
                </a:solidFill>
                <a:latin typeface="Mark Pro Book"/>
                <a:ea typeface="Mark Pro Book"/>
                <a:cs typeface="Mark Pro Book"/>
              </a:rPr>
              <a:t>6 out of 7 regions have made a full recovery in total revenue, with Portland down </a:t>
            </a:r>
            <a:r>
              <a:rPr lang="en-US" sz="2000" spc="0">
                <a:solidFill>
                  <a:srgbClr val="FF0000"/>
                </a:solidFill>
                <a:latin typeface="Mark Pro Book"/>
                <a:ea typeface="Mark Pro Book"/>
                <a:cs typeface="Mark Pro Book"/>
              </a:rPr>
              <a:t>10.6%</a:t>
            </a:r>
            <a:r>
              <a:rPr lang="en-US" sz="2000" b="0" spc="0">
                <a:solidFill>
                  <a:srgbClr val="044A50"/>
                </a:solidFill>
                <a:latin typeface="Mark Pro Book"/>
                <a:ea typeface="Mark Pro Book"/>
                <a:cs typeface="Mark Pro Book"/>
              </a:rPr>
              <a:t>.</a:t>
            </a:r>
          </a:p>
          <a:p>
            <a:pPr marL="285778" indent="-285778">
              <a:lnSpc>
                <a:spcPct val="150000"/>
              </a:lnSpc>
              <a:spcBef>
                <a:spcPts val="0"/>
              </a:spcBef>
              <a:spcAft>
                <a:spcPts val="427"/>
              </a:spcAft>
              <a:buFont typeface="Arial" panose="020B0604020202020204" pitchFamily="34" charset="0"/>
              <a:buChar char="•"/>
            </a:pPr>
            <a:r>
              <a:rPr lang="en-US" sz="2000" b="0" spc="0">
                <a:solidFill>
                  <a:srgbClr val="044A50"/>
                </a:solidFill>
                <a:latin typeface="Mark Pro Book"/>
                <a:ea typeface="Mark Pro Book"/>
                <a:cs typeface="Mark Pro Book"/>
              </a:rPr>
              <a:t>None of the 7 regions have recovered to 2019 occupancy levels.</a:t>
            </a:r>
          </a:p>
        </p:txBody>
      </p:sp>
      <p:pic>
        <p:nvPicPr>
          <p:cNvPr id="4" name="Picture 3" descr="A person sitting in a chair&#10;&#10;Description automatically generated">
            <a:extLst>
              <a:ext uri="{FF2B5EF4-FFF2-40B4-BE49-F238E27FC236}">
                <a16:creationId xmlns:a16="http://schemas.microsoft.com/office/drawing/2014/main" id="{2778372C-1EF4-726D-D348-BA6FB10412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0432" y="0"/>
            <a:ext cx="6269831" cy="9753600"/>
          </a:xfrm>
          <a:prstGeom prst="rect">
            <a:avLst/>
          </a:prstGeom>
        </p:spPr>
      </p:pic>
      <p:sp>
        <p:nvSpPr>
          <p:cNvPr id="6" name="TextBox 5">
            <a:extLst>
              <a:ext uri="{FF2B5EF4-FFF2-40B4-BE49-F238E27FC236}">
                <a16:creationId xmlns:a16="http://schemas.microsoft.com/office/drawing/2014/main" id="{00258F7A-1384-26BA-9C81-9C06B83A703D}"/>
              </a:ext>
            </a:extLst>
          </p:cNvPr>
          <p:cNvSpPr txBox="1"/>
          <p:nvPr/>
        </p:nvSpPr>
        <p:spPr>
          <a:xfrm>
            <a:off x="15134081" y="9029078"/>
            <a:ext cx="2206182" cy="354841"/>
          </a:xfrm>
          <a:prstGeom prst="rect">
            <a:avLst/>
          </a:prstGeom>
          <a:noFill/>
        </p:spPr>
        <p:txBody>
          <a:bodyPr wrap="square" rtlCol="0">
            <a:spAutoFit/>
          </a:bodyPr>
          <a:lstStyle/>
          <a:p>
            <a:pPr algn="r"/>
            <a:r>
              <a:rPr lang="en-US" sz="853">
                <a:solidFill>
                  <a:schemeClr val="bg1"/>
                </a:solidFill>
                <a:effectLst>
                  <a:outerShdw blurRad="38100" dist="38100" dir="2700000" algn="tl">
                    <a:srgbClr val="000000">
                      <a:alpha val="43137"/>
                    </a:srgbClr>
                  </a:outerShdw>
                </a:effectLst>
                <a:latin typeface="Mark Pro Book" panose="020B0604020201010104" pitchFamily="34" charset="77"/>
              </a:rPr>
              <a:t>Balch Hotel, Dufur OR</a:t>
            </a:r>
          </a:p>
          <a:p>
            <a:pPr algn="r"/>
            <a:r>
              <a:rPr lang="en-US" sz="853">
                <a:solidFill>
                  <a:schemeClr val="bg1"/>
                </a:solidFill>
                <a:effectLst>
                  <a:outerShdw blurRad="38100" dist="38100" dir="2700000" algn="tl">
                    <a:srgbClr val="000000">
                      <a:alpha val="43137"/>
                    </a:srgbClr>
                  </a:outerShdw>
                </a:effectLst>
                <a:latin typeface="Mark Pro Book" panose="020B0604020201010104" pitchFamily="34" charset="77"/>
              </a:rPr>
              <a:t>Photo Courtesy of Michael Hanson</a:t>
            </a:r>
          </a:p>
        </p:txBody>
      </p:sp>
    </p:spTree>
    <p:extLst>
      <p:ext uri="{BB962C8B-B14F-4D97-AF65-F5344CB8AC3E}">
        <p14:creationId xmlns:p14="http://schemas.microsoft.com/office/powerpoint/2010/main" val="27911974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84FB54C-53EC-2DF1-EF8E-56041684AE1D}"/>
              </a:ext>
            </a:extLst>
          </p:cNvPr>
          <p:cNvSpPr txBox="1"/>
          <p:nvPr/>
        </p:nvSpPr>
        <p:spPr>
          <a:xfrm>
            <a:off x="1791317" y="307773"/>
            <a:ext cx="8793934" cy="954107"/>
          </a:xfrm>
          <a:prstGeom prst="rect">
            <a:avLst/>
          </a:prstGeom>
          <a:noFill/>
        </p:spPr>
        <p:txBody>
          <a:bodyPr wrap="square" rtlCol="0">
            <a:spAutoFit/>
          </a:bodyPr>
          <a:lstStyle/>
          <a:p>
            <a:r>
              <a:rPr lang="en-US" sz="2800">
                <a:solidFill>
                  <a:srgbClr val="0A3A3F"/>
                </a:solidFill>
                <a:latin typeface="Mark Pro Heavy" panose="020B0904020201010104" pitchFamily="34" charset="0"/>
              </a:rPr>
              <a:t>% RECOVERY FROM PRE-COVID (2019)</a:t>
            </a:r>
          </a:p>
          <a:p>
            <a:r>
              <a:rPr lang="en-US" sz="2800">
                <a:solidFill>
                  <a:srgbClr val="72A2A6"/>
                </a:solidFill>
                <a:latin typeface="Mark Pro Heavy" panose="020B0904020201010104" pitchFamily="34" charset="0"/>
              </a:rPr>
              <a:t>STATEWIDE 2024</a:t>
            </a:r>
          </a:p>
        </p:txBody>
      </p:sp>
      <p:sp>
        <p:nvSpPr>
          <p:cNvPr id="2" name="TextBox 1">
            <a:extLst>
              <a:ext uri="{FF2B5EF4-FFF2-40B4-BE49-F238E27FC236}">
                <a16:creationId xmlns:a16="http://schemas.microsoft.com/office/drawing/2014/main" id="{44D6DF35-4754-5EE7-2782-BC0C8C76A000}"/>
              </a:ext>
            </a:extLst>
          </p:cNvPr>
          <p:cNvSpPr txBox="1"/>
          <p:nvPr/>
        </p:nvSpPr>
        <p:spPr>
          <a:xfrm>
            <a:off x="15085881" y="9445823"/>
            <a:ext cx="6505303" cy="307777"/>
          </a:xfrm>
          <a:prstGeom prst="rect">
            <a:avLst/>
          </a:prstGeom>
          <a:noFill/>
        </p:spPr>
        <p:txBody>
          <a:bodyPr wrap="square">
            <a:spAutoFit/>
          </a:bodyPr>
          <a:lstStyle/>
          <a:p>
            <a:r>
              <a:rPr lang="en-US" sz="1400">
                <a:solidFill>
                  <a:srgbClr val="0A3A3F"/>
                </a:solidFill>
                <a:latin typeface="Mark Pro Book" panose="020B0604020201010104" pitchFamily="34" charset="0"/>
              </a:rPr>
              <a:t>SOURCE: CoStar Group</a:t>
            </a:r>
            <a:endParaRPr lang="en-US" sz="4002">
              <a:solidFill>
                <a:srgbClr val="0A3A3F"/>
              </a:solidFill>
              <a:latin typeface="Mark Pro Book" panose="020B0604020201010104" pitchFamily="34" charset="0"/>
            </a:endParaRPr>
          </a:p>
        </p:txBody>
      </p:sp>
      <p:pic>
        <p:nvPicPr>
          <p:cNvPr id="6" name="Picture 5">
            <a:extLst>
              <a:ext uri="{FF2B5EF4-FFF2-40B4-BE49-F238E27FC236}">
                <a16:creationId xmlns:a16="http://schemas.microsoft.com/office/drawing/2014/main" id="{10F96CE9-8402-8CB5-9347-461BF52991B4}"/>
              </a:ext>
            </a:extLst>
          </p:cNvPr>
          <p:cNvPicPr>
            <a:picLocks noChangeAspect="1"/>
          </p:cNvPicPr>
          <p:nvPr/>
        </p:nvPicPr>
        <p:blipFill>
          <a:blip r:embed="rId2"/>
          <a:srcRect t="1934"/>
          <a:stretch/>
        </p:blipFill>
        <p:spPr>
          <a:xfrm>
            <a:off x="2013576" y="1410346"/>
            <a:ext cx="13313110" cy="7526289"/>
          </a:xfrm>
          <a:prstGeom prst="rect">
            <a:avLst/>
          </a:prstGeom>
        </p:spPr>
      </p:pic>
    </p:spTree>
    <p:extLst>
      <p:ext uri="{BB962C8B-B14F-4D97-AF65-F5344CB8AC3E}">
        <p14:creationId xmlns:p14="http://schemas.microsoft.com/office/powerpoint/2010/main" val="11788870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76FA32B-5502-2286-33E1-A447805887BE}"/>
              </a:ext>
            </a:extLst>
          </p:cNvPr>
          <p:cNvSpPr txBox="1"/>
          <p:nvPr/>
        </p:nvSpPr>
        <p:spPr>
          <a:xfrm>
            <a:off x="1720979" y="321531"/>
            <a:ext cx="8793934" cy="954107"/>
          </a:xfrm>
          <a:prstGeom prst="rect">
            <a:avLst/>
          </a:prstGeom>
          <a:noFill/>
        </p:spPr>
        <p:txBody>
          <a:bodyPr wrap="square" rtlCol="0">
            <a:spAutoFit/>
          </a:bodyPr>
          <a:lstStyle/>
          <a:p>
            <a:r>
              <a:rPr lang="en-US" sz="2800">
                <a:solidFill>
                  <a:srgbClr val="0A3A3F"/>
                </a:solidFill>
                <a:latin typeface="Mark Pro Heavy" panose="020B0904020201010104" pitchFamily="34" charset="0"/>
              </a:rPr>
              <a:t>% RECOVERY FROM PRE-COVID (2019)</a:t>
            </a:r>
          </a:p>
          <a:p>
            <a:r>
              <a:rPr lang="en-US" sz="2800">
                <a:solidFill>
                  <a:srgbClr val="72A2A6"/>
                </a:solidFill>
                <a:latin typeface="Mark Pro Heavy" panose="020B0904020201010104" pitchFamily="34" charset="0"/>
              </a:rPr>
              <a:t>CENTRAL OREGON 2024</a:t>
            </a:r>
          </a:p>
        </p:txBody>
      </p:sp>
      <p:sp>
        <p:nvSpPr>
          <p:cNvPr id="5" name="TextBox 4">
            <a:extLst>
              <a:ext uri="{FF2B5EF4-FFF2-40B4-BE49-F238E27FC236}">
                <a16:creationId xmlns:a16="http://schemas.microsoft.com/office/drawing/2014/main" id="{CB76C259-FE51-E146-F5B3-18FD7B4DC057}"/>
              </a:ext>
            </a:extLst>
          </p:cNvPr>
          <p:cNvSpPr txBox="1"/>
          <p:nvPr/>
        </p:nvSpPr>
        <p:spPr>
          <a:xfrm>
            <a:off x="14986134" y="9445823"/>
            <a:ext cx="6505303" cy="307777"/>
          </a:xfrm>
          <a:prstGeom prst="rect">
            <a:avLst/>
          </a:prstGeom>
          <a:noFill/>
        </p:spPr>
        <p:txBody>
          <a:bodyPr wrap="square">
            <a:spAutoFit/>
          </a:bodyPr>
          <a:lstStyle/>
          <a:p>
            <a:r>
              <a:rPr lang="en-US" sz="1400">
                <a:solidFill>
                  <a:srgbClr val="0A3A3F"/>
                </a:solidFill>
                <a:latin typeface="Mark Pro Book" panose="020B0604020201010104" pitchFamily="34" charset="0"/>
              </a:rPr>
              <a:t>SOURCE: CoStar Group</a:t>
            </a:r>
            <a:endParaRPr lang="en-US" sz="4002">
              <a:solidFill>
                <a:srgbClr val="0A3A3F"/>
              </a:solidFill>
              <a:latin typeface="Mark Pro Book" panose="020B0604020201010104" pitchFamily="34" charset="0"/>
            </a:endParaRPr>
          </a:p>
        </p:txBody>
      </p:sp>
      <p:pic>
        <p:nvPicPr>
          <p:cNvPr id="6" name="Picture 5">
            <a:extLst>
              <a:ext uri="{FF2B5EF4-FFF2-40B4-BE49-F238E27FC236}">
                <a16:creationId xmlns:a16="http://schemas.microsoft.com/office/drawing/2014/main" id="{956788B6-342B-4AB2-D75F-7894B821F75D}"/>
              </a:ext>
            </a:extLst>
          </p:cNvPr>
          <p:cNvPicPr>
            <a:picLocks noChangeAspect="1"/>
          </p:cNvPicPr>
          <p:nvPr/>
        </p:nvPicPr>
        <p:blipFill>
          <a:blip r:embed="rId2"/>
          <a:stretch>
            <a:fillRect/>
          </a:stretch>
        </p:blipFill>
        <p:spPr>
          <a:xfrm>
            <a:off x="2108792" y="1618975"/>
            <a:ext cx="13122677" cy="7247028"/>
          </a:xfrm>
          <a:prstGeom prst="rect">
            <a:avLst/>
          </a:prstGeom>
        </p:spPr>
      </p:pic>
    </p:spTree>
    <p:extLst>
      <p:ext uri="{BB962C8B-B14F-4D97-AF65-F5344CB8AC3E}">
        <p14:creationId xmlns:p14="http://schemas.microsoft.com/office/powerpoint/2010/main" val="13320941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B3ADB2-E70F-353A-8765-0A27ECC7B735}"/>
              </a:ext>
            </a:extLst>
          </p:cNvPr>
          <p:cNvSpPr txBox="1"/>
          <p:nvPr/>
        </p:nvSpPr>
        <p:spPr>
          <a:xfrm>
            <a:off x="1791317" y="307773"/>
            <a:ext cx="8793934" cy="954107"/>
          </a:xfrm>
          <a:prstGeom prst="rect">
            <a:avLst/>
          </a:prstGeom>
          <a:noFill/>
        </p:spPr>
        <p:txBody>
          <a:bodyPr wrap="square" rtlCol="0">
            <a:spAutoFit/>
          </a:bodyPr>
          <a:lstStyle/>
          <a:p>
            <a:r>
              <a:rPr lang="en-US" sz="2800">
                <a:solidFill>
                  <a:srgbClr val="0A3A3F"/>
                </a:solidFill>
                <a:latin typeface="Mark Pro Heavy" panose="020B0904020201010104" pitchFamily="34" charset="0"/>
              </a:rPr>
              <a:t>% RECOVERY FROM PRE-COVID (2019)</a:t>
            </a:r>
          </a:p>
          <a:p>
            <a:r>
              <a:rPr lang="en-US" sz="2800">
                <a:solidFill>
                  <a:srgbClr val="72A2A6"/>
                </a:solidFill>
                <a:latin typeface="Mark Pro Heavy" panose="020B0904020201010104" pitchFamily="34" charset="0"/>
              </a:rPr>
              <a:t>EASTERN OREGON 2024</a:t>
            </a:r>
          </a:p>
        </p:txBody>
      </p:sp>
      <p:sp>
        <p:nvSpPr>
          <p:cNvPr id="5" name="TextBox 4">
            <a:extLst>
              <a:ext uri="{FF2B5EF4-FFF2-40B4-BE49-F238E27FC236}">
                <a16:creationId xmlns:a16="http://schemas.microsoft.com/office/drawing/2014/main" id="{EA4EF1C4-DBE4-EA68-67BE-D2C65551E2FD}"/>
              </a:ext>
            </a:extLst>
          </p:cNvPr>
          <p:cNvSpPr txBox="1"/>
          <p:nvPr/>
        </p:nvSpPr>
        <p:spPr>
          <a:xfrm>
            <a:off x="15085882" y="9445823"/>
            <a:ext cx="6505303" cy="307777"/>
          </a:xfrm>
          <a:prstGeom prst="rect">
            <a:avLst/>
          </a:prstGeom>
          <a:noFill/>
        </p:spPr>
        <p:txBody>
          <a:bodyPr wrap="square">
            <a:spAutoFit/>
          </a:bodyPr>
          <a:lstStyle/>
          <a:p>
            <a:r>
              <a:rPr lang="en-US" sz="1400">
                <a:solidFill>
                  <a:srgbClr val="0A3A3F"/>
                </a:solidFill>
                <a:latin typeface="Mark Pro Book" panose="020B0604020201010104" pitchFamily="34" charset="0"/>
              </a:rPr>
              <a:t>SOURCE: CoStar Group</a:t>
            </a:r>
            <a:endParaRPr lang="en-US" sz="4002">
              <a:solidFill>
                <a:srgbClr val="0A3A3F"/>
              </a:solidFill>
              <a:latin typeface="Mark Pro Book" panose="020B0604020201010104" pitchFamily="34" charset="0"/>
            </a:endParaRPr>
          </a:p>
        </p:txBody>
      </p:sp>
      <p:pic>
        <p:nvPicPr>
          <p:cNvPr id="6" name="Picture 5">
            <a:extLst>
              <a:ext uri="{FF2B5EF4-FFF2-40B4-BE49-F238E27FC236}">
                <a16:creationId xmlns:a16="http://schemas.microsoft.com/office/drawing/2014/main" id="{409FEDA3-DF1E-BFD9-8932-A4A38C11B12E}"/>
              </a:ext>
            </a:extLst>
          </p:cNvPr>
          <p:cNvPicPr>
            <a:picLocks noChangeAspect="1"/>
          </p:cNvPicPr>
          <p:nvPr/>
        </p:nvPicPr>
        <p:blipFill>
          <a:blip r:embed="rId2"/>
          <a:stretch>
            <a:fillRect/>
          </a:stretch>
        </p:blipFill>
        <p:spPr>
          <a:xfrm>
            <a:off x="2022848" y="1594420"/>
            <a:ext cx="13294565" cy="7464671"/>
          </a:xfrm>
          <a:prstGeom prst="rect">
            <a:avLst/>
          </a:prstGeom>
        </p:spPr>
      </p:pic>
      <p:sp>
        <p:nvSpPr>
          <p:cNvPr id="7" name="TextBox 6">
            <a:extLst>
              <a:ext uri="{FF2B5EF4-FFF2-40B4-BE49-F238E27FC236}">
                <a16:creationId xmlns:a16="http://schemas.microsoft.com/office/drawing/2014/main" id="{DBEC1E7E-4B34-E915-AADD-B900B88EEF1F}"/>
              </a:ext>
            </a:extLst>
          </p:cNvPr>
          <p:cNvSpPr txBox="1"/>
          <p:nvPr/>
        </p:nvSpPr>
        <p:spPr>
          <a:xfrm>
            <a:off x="5107629" y="6374286"/>
            <a:ext cx="2161310" cy="646331"/>
          </a:xfrm>
          <a:prstGeom prst="rect">
            <a:avLst/>
          </a:prstGeom>
          <a:noFill/>
        </p:spPr>
        <p:txBody>
          <a:bodyPr wrap="square" rtlCol="0">
            <a:spAutoFit/>
          </a:bodyPr>
          <a:lstStyle/>
          <a:p>
            <a:pPr algn="ctr"/>
            <a:r>
              <a:rPr lang="en-US">
                <a:solidFill>
                  <a:schemeClr val="tx1">
                    <a:lumMod val="50000"/>
                    <a:lumOff val="50000"/>
                  </a:schemeClr>
                </a:solidFill>
              </a:rPr>
              <a:t>Room Night Supply</a:t>
            </a:r>
          </a:p>
          <a:p>
            <a:pPr algn="ctr"/>
            <a:r>
              <a:rPr lang="en-US">
                <a:solidFill>
                  <a:schemeClr val="tx1">
                    <a:lumMod val="50000"/>
                    <a:lumOff val="50000"/>
                  </a:schemeClr>
                </a:solidFill>
              </a:rPr>
              <a:t>4.8%</a:t>
            </a:r>
          </a:p>
        </p:txBody>
      </p:sp>
    </p:spTree>
    <p:extLst>
      <p:ext uri="{BB962C8B-B14F-4D97-AF65-F5344CB8AC3E}">
        <p14:creationId xmlns:p14="http://schemas.microsoft.com/office/powerpoint/2010/main" val="20266780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EBFA9DC-B114-FAA0-659F-63D71E0E679D}"/>
              </a:ext>
            </a:extLst>
          </p:cNvPr>
          <p:cNvPicPr>
            <a:picLocks noChangeAspect="1"/>
          </p:cNvPicPr>
          <p:nvPr/>
        </p:nvPicPr>
        <p:blipFill>
          <a:blip r:embed="rId2"/>
          <a:stretch>
            <a:fillRect/>
          </a:stretch>
        </p:blipFill>
        <p:spPr>
          <a:xfrm>
            <a:off x="2024981" y="1261880"/>
            <a:ext cx="13290299" cy="7757741"/>
          </a:xfrm>
          <a:prstGeom prst="rect">
            <a:avLst/>
          </a:prstGeom>
        </p:spPr>
      </p:pic>
      <p:sp>
        <p:nvSpPr>
          <p:cNvPr id="2" name="TextBox 1">
            <a:extLst>
              <a:ext uri="{FF2B5EF4-FFF2-40B4-BE49-F238E27FC236}">
                <a16:creationId xmlns:a16="http://schemas.microsoft.com/office/drawing/2014/main" id="{C03B0E20-6174-1906-7AEF-E08747918425}"/>
              </a:ext>
            </a:extLst>
          </p:cNvPr>
          <p:cNvSpPr txBox="1"/>
          <p:nvPr/>
        </p:nvSpPr>
        <p:spPr>
          <a:xfrm>
            <a:off x="1791317" y="307773"/>
            <a:ext cx="8793934" cy="954107"/>
          </a:xfrm>
          <a:prstGeom prst="rect">
            <a:avLst/>
          </a:prstGeom>
          <a:noFill/>
        </p:spPr>
        <p:txBody>
          <a:bodyPr wrap="square" rtlCol="0">
            <a:spAutoFit/>
          </a:bodyPr>
          <a:lstStyle/>
          <a:p>
            <a:r>
              <a:rPr lang="en-US" sz="2800">
                <a:solidFill>
                  <a:srgbClr val="0A3A3F"/>
                </a:solidFill>
                <a:latin typeface="Mark Pro Heavy" panose="020B0904020201010104" pitchFamily="34" charset="0"/>
              </a:rPr>
              <a:t>% RECOVERY FROM PRE-COVID (2019)</a:t>
            </a:r>
          </a:p>
          <a:p>
            <a:r>
              <a:rPr lang="en-US" sz="2800">
                <a:solidFill>
                  <a:srgbClr val="72A2A6"/>
                </a:solidFill>
                <a:latin typeface="Mark Pro Heavy" panose="020B0904020201010104" pitchFamily="34" charset="0"/>
              </a:rPr>
              <a:t>SOUTHERN OREGON 2024</a:t>
            </a:r>
          </a:p>
        </p:txBody>
      </p:sp>
      <p:sp>
        <p:nvSpPr>
          <p:cNvPr id="3" name="TextBox 2">
            <a:extLst>
              <a:ext uri="{FF2B5EF4-FFF2-40B4-BE49-F238E27FC236}">
                <a16:creationId xmlns:a16="http://schemas.microsoft.com/office/drawing/2014/main" id="{A27AA617-0BAE-A808-0DDB-EA9752E2299E}"/>
              </a:ext>
            </a:extLst>
          </p:cNvPr>
          <p:cNvSpPr txBox="1"/>
          <p:nvPr/>
        </p:nvSpPr>
        <p:spPr>
          <a:xfrm>
            <a:off x="15085881" y="9445823"/>
            <a:ext cx="6505303" cy="307777"/>
          </a:xfrm>
          <a:prstGeom prst="rect">
            <a:avLst/>
          </a:prstGeom>
          <a:noFill/>
        </p:spPr>
        <p:txBody>
          <a:bodyPr wrap="square">
            <a:spAutoFit/>
          </a:bodyPr>
          <a:lstStyle/>
          <a:p>
            <a:r>
              <a:rPr lang="en-US" sz="1400">
                <a:solidFill>
                  <a:srgbClr val="0A3A3F"/>
                </a:solidFill>
                <a:latin typeface="Mark Pro Book" panose="020B0604020201010104" pitchFamily="34" charset="0"/>
              </a:rPr>
              <a:t>SOURCE: CoStar Group</a:t>
            </a:r>
            <a:endParaRPr lang="en-US" sz="4002">
              <a:solidFill>
                <a:srgbClr val="0A3A3F"/>
              </a:solidFill>
              <a:latin typeface="Mark Pro Book" panose="020B0604020201010104" pitchFamily="34" charset="0"/>
            </a:endParaRPr>
          </a:p>
        </p:txBody>
      </p:sp>
      <p:sp>
        <p:nvSpPr>
          <p:cNvPr id="4" name="TextBox 3">
            <a:extLst>
              <a:ext uri="{FF2B5EF4-FFF2-40B4-BE49-F238E27FC236}">
                <a16:creationId xmlns:a16="http://schemas.microsoft.com/office/drawing/2014/main" id="{218F5922-BD77-12B4-FB33-078C8701315B}"/>
              </a:ext>
            </a:extLst>
          </p:cNvPr>
          <p:cNvSpPr txBox="1"/>
          <p:nvPr/>
        </p:nvSpPr>
        <p:spPr>
          <a:xfrm>
            <a:off x="5107629" y="6374286"/>
            <a:ext cx="2161310" cy="646331"/>
          </a:xfrm>
          <a:prstGeom prst="rect">
            <a:avLst/>
          </a:prstGeom>
          <a:noFill/>
        </p:spPr>
        <p:txBody>
          <a:bodyPr wrap="square" rtlCol="0">
            <a:spAutoFit/>
          </a:bodyPr>
          <a:lstStyle/>
          <a:p>
            <a:pPr algn="ctr"/>
            <a:r>
              <a:rPr lang="en-US">
                <a:solidFill>
                  <a:schemeClr val="tx1">
                    <a:lumMod val="50000"/>
                    <a:lumOff val="50000"/>
                  </a:schemeClr>
                </a:solidFill>
              </a:rPr>
              <a:t>Room Night Supply</a:t>
            </a:r>
          </a:p>
          <a:p>
            <a:pPr algn="ctr"/>
            <a:r>
              <a:rPr lang="en-US">
                <a:solidFill>
                  <a:schemeClr val="tx1">
                    <a:lumMod val="50000"/>
                    <a:lumOff val="50000"/>
                  </a:schemeClr>
                </a:solidFill>
              </a:rPr>
              <a:t>0.8%</a:t>
            </a:r>
          </a:p>
        </p:txBody>
      </p:sp>
    </p:spTree>
    <p:extLst>
      <p:ext uri="{BB962C8B-B14F-4D97-AF65-F5344CB8AC3E}">
        <p14:creationId xmlns:p14="http://schemas.microsoft.com/office/powerpoint/2010/main" val="34586029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85A78DB-1FF5-6CE8-6F6F-47906AA881AF}"/>
              </a:ext>
            </a:extLst>
          </p:cNvPr>
          <p:cNvPicPr>
            <a:picLocks noChangeAspect="1"/>
          </p:cNvPicPr>
          <p:nvPr/>
        </p:nvPicPr>
        <p:blipFill>
          <a:blip r:embed="rId3">
            <a:alphaModFix amt="37000"/>
            <a:extLst>
              <a:ext uri="{28A0092B-C50C-407E-A947-70E740481C1C}">
                <a14:useLocalDpi xmlns:a14="http://schemas.microsoft.com/office/drawing/2010/main" val="0"/>
              </a:ext>
            </a:extLst>
          </a:blip>
          <a:srcRect/>
          <a:stretch/>
        </p:blipFill>
        <p:spPr>
          <a:xfrm>
            <a:off x="0" y="-1449221"/>
            <a:ext cx="17453610" cy="11637161"/>
          </a:xfrm>
          <a:prstGeom prst="rect">
            <a:avLst/>
          </a:prstGeom>
          <a:effectLst>
            <a:outerShdw dist="50800" dir="5400000" algn="ctr" rotWithShape="0">
              <a:srgbClr val="000000"/>
            </a:outerShdw>
          </a:effectLst>
        </p:spPr>
      </p:pic>
      <p:sp>
        <p:nvSpPr>
          <p:cNvPr id="2" name="Title Placeholder 1">
            <a:extLst>
              <a:ext uri="{FF2B5EF4-FFF2-40B4-BE49-F238E27FC236}">
                <a16:creationId xmlns:a16="http://schemas.microsoft.com/office/drawing/2014/main" id="{32F29216-8D90-6C1A-840C-689E08C4A2E4}"/>
              </a:ext>
            </a:extLst>
          </p:cNvPr>
          <p:cNvSpPr txBox="1">
            <a:spLocks/>
          </p:cNvSpPr>
          <p:nvPr/>
        </p:nvSpPr>
        <p:spPr>
          <a:xfrm>
            <a:off x="1336410" y="4105702"/>
            <a:ext cx="14667439" cy="1542195"/>
          </a:xfrm>
          <a:prstGeom prst="rect">
            <a:avLst/>
          </a:prstGeom>
        </p:spPr>
        <p:txBody>
          <a:bodyPr vert="horz" lIns="173397" tIns="86699" rIns="173397" bIns="86699" rtlCol="0" anchor="t">
            <a:no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r>
              <a:rPr lang="en-US" sz="2800" spc="380">
                <a:solidFill>
                  <a:schemeClr val="bg1"/>
                </a:solidFill>
                <a:effectLst>
                  <a:outerShdw blurRad="38100" dist="38100" dir="2700000" algn="tl">
                    <a:srgbClr val="000000">
                      <a:alpha val="43137"/>
                    </a:srgbClr>
                  </a:outerShdw>
                </a:effectLst>
                <a:latin typeface="Mark Pro Book" panose="020B0604020201010104" pitchFamily="34" charset="0"/>
                <a:ea typeface="Mark Pro Book"/>
                <a:cs typeface="Mark Pro Heavy"/>
              </a:rPr>
              <a:t>HOTEL PERFORMANCE</a:t>
            </a:r>
          </a:p>
          <a:p>
            <a:pPr algn="ctr"/>
            <a:r>
              <a:rPr lang="en-US" sz="2800" spc="380">
                <a:solidFill>
                  <a:schemeClr val="bg1"/>
                </a:solidFill>
                <a:effectLst>
                  <a:outerShdw blurRad="38100" dist="38100" dir="2700000" algn="tl">
                    <a:srgbClr val="000000">
                      <a:alpha val="43137"/>
                    </a:srgbClr>
                  </a:outerShdw>
                </a:effectLst>
                <a:latin typeface="Mark Pro Book" panose="020B0604020201010104" pitchFamily="34" charset="0"/>
                <a:ea typeface="Mark Pro Book"/>
                <a:cs typeface="Mark Pro Heavy"/>
              </a:rPr>
              <a:t>2024</a:t>
            </a:r>
          </a:p>
        </p:txBody>
      </p:sp>
      <p:sp>
        <p:nvSpPr>
          <p:cNvPr id="9" name="TextBox 8">
            <a:extLst>
              <a:ext uri="{FF2B5EF4-FFF2-40B4-BE49-F238E27FC236}">
                <a16:creationId xmlns:a16="http://schemas.microsoft.com/office/drawing/2014/main" id="{2BA9E503-657C-C560-D791-9D768BCC165D}"/>
              </a:ext>
            </a:extLst>
          </p:cNvPr>
          <p:cNvSpPr txBox="1"/>
          <p:nvPr/>
        </p:nvSpPr>
        <p:spPr>
          <a:xfrm>
            <a:off x="14389252" y="8401549"/>
            <a:ext cx="2350841" cy="354841"/>
          </a:xfrm>
          <a:prstGeom prst="rect">
            <a:avLst/>
          </a:prstGeom>
          <a:noFill/>
        </p:spPr>
        <p:txBody>
          <a:bodyPr wrap="square" rtlCol="0">
            <a:spAutoFit/>
          </a:bodyPr>
          <a:lstStyle/>
          <a:p>
            <a:pPr algn="r"/>
            <a:r>
              <a:rPr lang="en-US" sz="853">
                <a:solidFill>
                  <a:schemeClr val="bg1"/>
                </a:solidFill>
                <a:effectLst>
                  <a:outerShdw blurRad="38100" dist="38100" dir="2700000" algn="tl">
                    <a:srgbClr val="000000">
                      <a:alpha val="43137"/>
                    </a:srgbClr>
                  </a:outerShdw>
                </a:effectLst>
                <a:latin typeface="Mark Pro Book" panose="020B0604020201010104" pitchFamily="34" charset="77"/>
              </a:rPr>
              <a:t>SCP Hotel, Redmond OR </a:t>
            </a:r>
          </a:p>
          <a:p>
            <a:pPr algn="r"/>
            <a:r>
              <a:rPr lang="en-US" sz="853">
                <a:solidFill>
                  <a:schemeClr val="bg1"/>
                </a:solidFill>
                <a:effectLst>
                  <a:outerShdw blurRad="38100" dist="38100" dir="2700000" algn="tl">
                    <a:srgbClr val="000000">
                      <a:alpha val="43137"/>
                    </a:srgbClr>
                  </a:outerShdw>
                </a:effectLst>
                <a:latin typeface="Mark Pro Book" panose="020B0604020201010104" pitchFamily="34" charset="77"/>
              </a:rPr>
              <a:t>Photo courtesy of Travel Oregon</a:t>
            </a:r>
          </a:p>
        </p:txBody>
      </p:sp>
    </p:spTree>
    <p:extLst>
      <p:ext uri="{BB962C8B-B14F-4D97-AF65-F5344CB8AC3E}">
        <p14:creationId xmlns:p14="http://schemas.microsoft.com/office/powerpoint/2010/main" val="2499631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06DDBB-CA75-DC4B-D4EE-640CF884ABA3}"/>
              </a:ext>
            </a:extLst>
          </p:cNvPr>
          <p:cNvSpPr txBox="1"/>
          <p:nvPr/>
        </p:nvSpPr>
        <p:spPr>
          <a:xfrm>
            <a:off x="1791317" y="307773"/>
            <a:ext cx="8793934" cy="954107"/>
          </a:xfrm>
          <a:prstGeom prst="rect">
            <a:avLst/>
          </a:prstGeom>
          <a:noFill/>
        </p:spPr>
        <p:txBody>
          <a:bodyPr wrap="square" rtlCol="0">
            <a:spAutoFit/>
          </a:bodyPr>
          <a:lstStyle/>
          <a:p>
            <a:r>
              <a:rPr lang="en-US" sz="2800">
                <a:solidFill>
                  <a:srgbClr val="0A3A3F"/>
                </a:solidFill>
                <a:latin typeface="Mark Pro Heavy" panose="020B0904020201010104" pitchFamily="34" charset="0"/>
              </a:rPr>
              <a:t>% RECOVERY FROM PRE-COVID (2019)</a:t>
            </a:r>
          </a:p>
          <a:p>
            <a:r>
              <a:rPr lang="en-US" sz="2800">
                <a:solidFill>
                  <a:srgbClr val="72A2A6"/>
                </a:solidFill>
                <a:latin typeface="Mark Pro Heavy" panose="020B0904020201010104" pitchFamily="34" charset="0"/>
              </a:rPr>
              <a:t>OREGON COAST 2024</a:t>
            </a:r>
          </a:p>
        </p:txBody>
      </p:sp>
      <p:sp>
        <p:nvSpPr>
          <p:cNvPr id="3" name="TextBox 2">
            <a:extLst>
              <a:ext uri="{FF2B5EF4-FFF2-40B4-BE49-F238E27FC236}">
                <a16:creationId xmlns:a16="http://schemas.microsoft.com/office/drawing/2014/main" id="{D7C255B7-D259-D9C2-4538-41C18749CE43}"/>
              </a:ext>
            </a:extLst>
          </p:cNvPr>
          <p:cNvSpPr txBox="1"/>
          <p:nvPr/>
        </p:nvSpPr>
        <p:spPr>
          <a:xfrm>
            <a:off x="15002754" y="9445823"/>
            <a:ext cx="6505303" cy="307777"/>
          </a:xfrm>
          <a:prstGeom prst="rect">
            <a:avLst/>
          </a:prstGeom>
          <a:noFill/>
        </p:spPr>
        <p:txBody>
          <a:bodyPr wrap="square">
            <a:spAutoFit/>
          </a:bodyPr>
          <a:lstStyle/>
          <a:p>
            <a:r>
              <a:rPr lang="en-US" sz="1400">
                <a:solidFill>
                  <a:srgbClr val="0A3A3F"/>
                </a:solidFill>
                <a:latin typeface="Mark Pro Book" panose="020B0604020201010104" pitchFamily="34" charset="0"/>
              </a:rPr>
              <a:t>SOURCE: CoStar Group</a:t>
            </a:r>
            <a:endParaRPr lang="en-US" sz="4002">
              <a:solidFill>
                <a:srgbClr val="0A3A3F"/>
              </a:solidFill>
              <a:latin typeface="Mark Pro Book" panose="020B0604020201010104" pitchFamily="34" charset="0"/>
            </a:endParaRPr>
          </a:p>
        </p:txBody>
      </p:sp>
      <p:pic>
        <p:nvPicPr>
          <p:cNvPr id="6" name="Picture 5">
            <a:extLst>
              <a:ext uri="{FF2B5EF4-FFF2-40B4-BE49-F238E27FC236}">
                <a16:creationId xmlns:a16="http://schemas.microsoft.com/office/drawing/2014/main" id="{1E6E20EC-87DA-3CAC-A7CA-E53E5F94C20C}"/>
              </a:ext>
            </a:extLst>
          </p:cNvPr>
          <p:cNvPicPr>
            <a:picLocks noChangeAspect="1"/>
          </p:cNvPicPr>
          <p:nvPr/>
        </p:nvPicPr>
        <p:blipFill>
          <a:blip r:embed="rId2"/>
          <a:stretch>
            <a:fillRect/>
          </a:stretch>
        </p:blipFill>
        <p:spPr>
          <a:xfrm>
            <a:off x="2671943" y="1927157"/>
            <a:ext cx="11996376" cy="6662194"/>
          </a:xfrm>
          <a:prstGeom prst="rect">
            <a:avLst/>
          </a:prstGeom>
        </p:spPr>
      </p:pic>
      <p:sp>
        <p:nvSpPr>
          <p:cNvPr id="7" name="TextBox 6">
            <a:extLst>
              <a:ext uri="{FF2B5EF4-FFF2-40B4-BE49-F238E27FC236}">
                <a16:creationId xmlns:a16="http://schemas.microsoft.com/office/drawing/2014/main" id="{3841D8A2-B109-BF2C-8CAF-1C25B792A965}"/>
              </a:ext>
            </a:extLst>
          </p:cNvPr>
          <p:cNvSpPr txBox="1"/>
          <p:nvPr/>
        </p:nvSpPr>
        <p:spPr>
          <a:xfrm>
            <a:off x="5440138" y="6803777"/>
            <a:ext cx="2161310" cy="646331"/>
          </a:xfrm>
          <a:prstGeom prst="rect">
            <a:avLst/>
          </a:prstGeom>
          <a:noFill/>
        </p:spPr>
        <p:txBody>
          <a:bodyPr wrap="square" rtlCol="0">
            <a:spAutoFit/>
          </a:bodyPr>
          <a:lstStyle/>
          <a:p>
            <a:pPr algn="ctr"/>
            <a:r>
              <a:rPr lang="en-US">
                <a:solidFill>
                  <a:schemeClr val="tx1">
                    <a:lumMod val="50000"/>
                    <a:lumOff val="50000"/>
                  </a:schemeClr>
                </a:solidFill>
              </a:rPr>
              <a:t>Room Night Supply</a:t>
            </a:r>
          </a:p>
          <a:p>
            <a:pPr algn="ctr"/>
            <a:r>
              <a:rPr lang="en-US">
                <a:solidFill>
                  <a:schemeClr val="tx1">
                    <a:lumMod val="50000"/>
                    <a:lumOff val="50000"/>
                  </a:schemeClr>
                </a:solidFill>
              </a:rPr>
              <a:t>-0.4%</a:t>
            </a:r>
          </a:p>
        </p:txBody>
      </p:sp>
    </p:spTree>
    <p:extLst>
      <p:ext uri="{BB962C8B-B14F-4D97-AF65-F5344CB8AC3E}">
        <p14:creationId xmlns:p14="http://schemas.microsoft.com/office/powerpoint/2010/main" val="42742556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AE6A10-2554-A75B-FACD-6816499129E6}"/>
              </a:ext>
            </a:extLst>
          </p:cNvPr>
          <p:cNvSpPr txBox="1"/>
          <p:nvPr/>
        </p:nvSpPr>
        <p:spPr>
          <a:xfrm>
            <a:off x="1791317" y="307773"/>
            <a:ext cx="8793934" cy="954107"/>
          </a:xfrm>
          <a:prstGeom prst="rect">
            <a:avLst/>
          </a:prstGeom>
          <a:noFill/>
        </p:spPr>
        <p:txBody>
          <a:bodyPr wrap="square" rtlCol="0">
            <a:spAutoFit/>
          </a:bodyPr>
          <a:lstStyle/>
          <a:p>
            <a:r>
              <a:rPr lang="en-US" sz="2800">
                <a:solidFill>
                  <a:srgbClr val="0A3A3F"/>
                </a:solidFill>
                <a:latin typeface="Mark Pro Heavy" panose="020B0904020201010104" pitchFamily="34" charset="0"/>
              </a:rPr>
              <a:t>% RECOVERY FROM PRE-COVID (2019)</a:t>
            </a:r>
          </a:p>
          <a:p>
            <a:r>
              <a:rPr lang="en-US" sz="2800">
                <a:solidFill>
                  <a:srgbClr val="72A2A6"/>
                </a:solidFill>
                <a:latin typeface="Mark Pro Heavy" panose="020B0904020201010104" pitchFamily="34" charset="0"/>
              </a:rPr>
              <a:t>WILLAMETTE VALLEY 2024</a:t>
            </a:r>
          </a:p>
        </p:txBody>
      </p:sp>
      <p:sp>
        <p:nvSpPr>
          <p:cNvPr id="5" name="TextBox 4">
            <a:extLst>
              <a:ext uri="{FF2B5EF4-FFF2-40B4-BE49-F238E27FC236}">
                <a16:creationId xmlns:a16="http://schemas.microsoft.com/office/drawing/2014/main" id="{D8DB1C7D-1022-0EA5-39E1-A8105DAC4DE7}"/>
              </a:ext>
            </a:extLst>
          </p:cNvPr>
          <p:cNvSpPr txBox="1"/>
          <p:nvPr/>
        </p:nvSpPr>
        <p:spPr>
          <a:xfrm>
            <a:off x="15058172" y="9445823"/>
            <a:ext cx="6505303" cy="307777"/>
          </a:xfrm>
          <a:prstGeom prst="rect">
            <a:avLst/>
          </a:prstGeom>
          <a:noFill/>
        </p:spPr>
        <p:txBody>
          <a:bodyPr wrap="square">
            <a:spAutoFit/>
          </a:bodyPr>
          <a:lstStyle/>
          <a:p>
            <a:r>
              <a:rPr lang="en-US" sz="1400">
                <a:solidFill>
                  <a:srgbClr val="0A3A3F"/>
                </a:solidFill>
                <a:latin typeface="Mark Pro Book" panose="020B0604020201010104" pitchFamily="34" charset="0"/>
              </a:rPr>
              <a:t>SOURCE: CoStar Group</a:t>
            </a:r>
            <a:endParaRPr lang="en-US" sz="4002">
              <a:solidFill>
                <a:srgbClr val="0A3A3F"/>
              </a:solidFill>
              <a:latin typeface="Mark Pro Book" panose="020B0604020201010104" pitchFamily="34" charset="0"/>
            </a:endParaRPr>
          </a:p>
        </p:txBody>
      </p:sp>
      <p:pic>
        <p:nvPicPr>
          <p:cNvPr id="6" name="Picture 5">
            <a:extLst>
              <a:ext uri="{FF2B5EF4-FFF2-40B4-BE49-F238E27FC236}">
                <a16:creationId xmlns:a16="http://schemas.microsoft.com/office/drawing/2014/main" id="{81FDD5FA-B3B3-0429-219B-3E9D1D290D14}"/>
              </a:ext>
            </a:extLst>
          </p:cNvPr>
          <p:cNvPicPr>
            <a:picLocks noChangeAspect="1"/>
          </p:cNvPicPr>
          <p:nvPr/>
        </p:nvPicPr>
        <p:blipFill>
          <a:blip r:embed="rId3"/>
          <a:stretch>
            <a:fillRect/>
          </a:stretch>
        </p:blipFill>
        <p:spPr>
          <a:xfrm>
            <a:off x="2229127" y="1690255"/>
            <a:ext cx="12882008" cy="7436914"/>
          </a:xfrm>
          <a:prstGeom prst="rect">
            <a:avLst/>
          </a:prstGeom>
        </p:spPr>
      </p:pic>
      <p:sp>
        <p:nvSpPr>
          <p:cNvPr id="7" name="TextBox 6">
            <a:extLst>
              <a:ext uri="{FF2B5EF4-FFF2-40B4-BE49-F238E27FC236}">
                <a16:creationId xmlns:a16="http://schemas.microsoft.com/office/drawing/2014/main" id="{9831F93A-94A6-7F88-1272-208CB4379811}"/>
              </a:ext>
            </a:extLst>
          </p:cNvPr>
          <p:cNvSpPr txBox="1"/>
          <p:nvPr/>
        </p:nvSpPr>
        <p:spPr>
          <a:xfrm>
            <a:off x="5107629" y="7122432"/>
            <a:ext cx="2161310" cy="646331"/>
          </a:xfrm>
          <a:prstGeom prst="rect">
            <a:avLst/>
          </a:prstGeom>
          <a:noFill/>
        </p:spPr>
        <p:txBody>
          <a:bodyPr wrap="square" rtlCol="0">
            <a:spAutoFit/>
          </a:bodyPr>
          <a:lstStyle/>
          <a:p>
            <a:pPr algn="ctr"/>
            <a:r>
              <a:rPr lang="en-US">
                <a:solidFill>
                  <a:schemeClr val="tx1">
                    <a:lumMod val="50000"/>
                    <a:lumOff val="50000"/>
                  </a:schemeClr>
                </a:solidFill>
              </a:rPr>
              <a:t>Room Night Supply</a:t>
            </a:r>
          </a:p>
          <a:p>
            <a:pPr algn="ctr"/>
            <a:r>
              <a:rPr lang="en-US">
                <a:solidFill>
                  <a:schemeClr val="tx1">
                    <a:lumMod val="50000"/>
                    <a:lumOff val="50000"/>
                  </a:schemeClr>
                </a:solidFill>
              </a:rPr>
              <a:t>-2.1%</a:t>
            </a:r>
          </a:p>
        </p:txBody>
      </p:sp>
    </p:spTree>
    <p:extLst>
      <p:ext uri="{BB962C8B-B14F-4D97-AF65-F5344CB8AC3E}">
        <p14:creationId xmlns:p14="http://schemas.microsoft.com/office/powerpoint/2010/main" val="14648311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5EE5AE-E8BD-6DD4-70D8-0FB8E6CE8EFD}"/>
              </a:ext>
            </a:extLst>
          </p:cNvPr>
          <p:cNvSpPr txBox="1"/>
          <p:nvPr/>
        </p:nvSpPr>
        <p:spPr>
          <a:xfrm>
            <a:off x="1797168" y="557565"/>
            <a:ext cx="8793934" cy="954107"/>
          </a:xfrm>
          <a:prstGeom prst="rect">
            <a:avLst/>
          </a:prstGeom>
          <a:noFill/>
        </p:spPr>
        <p:txBody>
          <a:bodyPr wrap="square" rtlCol="0">
            <a:spAutoFit/>
          </a:bodyPr>
          <a:lstStyle/>
          <a:p>
            <a:r>
              <a:rPr lang="en-US" sz="2800">
                <a:solidFill>
                  <a:srgbClr val="0A3A3F"/>
                </a:solidFill>
                <a:latin typeface="Mark Pro Heavy" panose="020B0904020201010104" pitchFamily="34" charset="0"/>
              </a:rPr>
              <a:t>% RECOVERY FROM PRE-COVID (2019)</a:t>
            </a:r>
          </a:p>
          <a:p>
            <a:r>
              <a:rPr lang="en-US" sz="2800">
                <a:solidFill>
                  <a:srgbClr val="72A2A6"/>
                </a:solidFill>
                <a:latin typeface="Mark Pro Heavy" panose="020B0904020201010104" pitchFamily="34" charset="0"/>
              </a:rPr>
              <a:t>PORTLAND 2024</a:t>
            </a:r>
          </a:p>
        </p:txBody>
      </p:sp>
      <p:sp>
        <p:nvSpPr>
          <p:cNvPr id="7" name="TextBox 6">
            <a:extLst>
              <a:ext uri="{FF2B5EF4-FFF2-40B4-BE49-F238E27FC236}">
                <a16:creationId xmlns:a16="http://schemas.microsoft.com/office/drawing/2014/main" id="{37A72FB3-A75F-6CA2-B635-F436AEF6A4C1}"/>
              </a:ext>
            </a:extLst>
          </p:cNvPr>
          <p:cNvSpPr txBox="1"/>
          <p:nvPr/>
        </p:nvSpPr>
        <p:spPr>
          <a:xfrm>
            <a:off x="14947336" y="9445823"/>
            <a:ext cx="6505303" cy="307777"/>
          </a:xfrm>
          <a:prstGeom prst="rect">
            <a:avLst/>
          </a:prstGeom>
          <a:noFill/>
        </p:spPr>
        <p:txBody>
          <a:bodyPr wrap="square">
            <a:spAutoFit/>
          </a:bodyPr>
          <a:lstStyle/>
          <a:p>
            <a:r>
              <a:rPr lang="en-US" sz="1400">
                <a:solidFill>
                  <a:srgbClr val="0A3A3F"/>
                </a:solidFill>
                <a:latin typeface="Mark Pro Book" panose="020B0604020201010104" pitchFamily="34" charset="0"/>
              </a:rPr>
              <a:t>SOURCE: CoStar Group</a:t>
            </a:r>
            <a:endParaRPr lang="en-US" sz="4002">
              <a:solidFill>
                <a:srgbClr val="0A3A3F"/>
              </a:solidFill>
              <a:latin typeface="Mark Pro Book" panose="020B0604020201010104" pitchFamily="34" charset="0"/>
            </a:endParaRPr>
          </a:p>
        </p:txBody>
      </p:sp>
      <p:pic>
        <p:nvPicPr>
          <p:cNvPr id="4" name="Picture 3">
            <a:extLst>
              <a:ext uri="{FF2B5EF4-FFF2-40B4-BE49-F238E27FC236}">
                <a16:creationId xmlns:a16="http://schemas.microsoft.com/office/drawing/2014/main" id="{92889E97-B22A-8C71-F254-C5892B9D604A}"/>
              </a:ext>
            </a:extLst>
          </p:cNvPr>
          <p:cNvPicPr>
            <a:picLocks noChangeAspect="1"/>
          </p:cNvPicPr>
          <p:nvPr/>
        </p:nvPicPr>
        <p:blipFill>
          <a:blip r:embed="rId2"/>
          <a:srcRect t="1594"/>
          <a:stretch/>
        </p:blipFill>
        <p:spPr>
          <a:xfrm>
            <a:off x="2366874" y="1717963"/>
            <a:ext cx="12580462" cy="7727859"/>
          </a:xfrm>
          <a:prstGeom prst="rect">
            <a:avLst/>
          </a:prstGeom>
        </p:spPr>
      </p:pic>
    </p:spTree>
    <p:extLst>
      <p:ext uri="{BB962C8B-B14F-4D97-AF65-F5344CB8AC3E}">
        <p14:creationId xmlns:p14="http://schemas.microsoft.com/office/powerpoint/2010/main" val="41389538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3365708-E8F6-7AE8-9CA0-EC730756B4F1}"/>
              </a:ext>
            </a:extLst>
          </p:cNvPr>
          <p:cNvSpPr txBox="1"/>
          <p:nvPr/>
        </p:nvSpPr>
        <p:spPr>
          <a:xfrm>
            <a:off x="1791317" y="307773"/>
            <a:ext cx="8793934" cy="954107"/>
          </a:xfrm>
          <a:prstGeom prst="rect">
            <a:avLst/>
          </a:prstGeom>
          <a:noFill/>
        </p:spPr>
        <p:txBody>
          <a:bodyPr wrap="square" rtlCol="0">
            <a:spAutoFit/>
          </a:bodyPr>
          <a:lstStyle/>
          <a:p>
            <a:r>
              <a:rPr lang="en-US" sz="2800">
                <a:solidFill>
                  <a:srgbClr val="0A3A3F"/>
                </a:solidFill>
                <a:latin typeface="Mark Pro Heavy" panose="020B0904020201010104" pitchFamily="34" charset="0"/>
              </a:rPr>
              <a:t>% RECOVERY FROM PRE-COVID (2019)</a:t>
            </a:r>
          </a:p>
          <a:p>
            <a:r>
              <a:rPr lang="en-US" sz="2800">
                <a:solidFill>
                  <a:srgbClr val="72A2A6"/>
                </a:solidFill>
                <a:latin typeface="Mark Pro Heavy" panose="020B0904020201010104" pitchFamily="34" charset="0"/>
              </a:rPr>
              <a:t>MT. HOOD &amp; COLUMBIA RIVER GORGE 2024</a:t>
            </a:r>
          </a:p>
        </p:txBody>
      </p:sp>
      <p:sp>
        <p:nvSpPr>
          <p:cNvPr id="3" name="TextBox 2">
            <a:extLst>
              <a:ext uri="{FF2B5EF4-FFF2-40B4-BE49-F238E27FC236}">
                <a16:creationId xmlns:a16="http://schemas.microsoft.com/office/drawing/2014/main" id="{36F6655F-E27D-0792-EE0D-61F4C8AE67E9}"/>
              </a:ext>
            </a:extLst>
          </p:cNvPr>
          <p:cNvSpPr txBox="1"/>
          <p:nvPr/>
        </p:nvSpPr>
        <p:spPr>
          <a:xfrm>
            <a:off x="15002754" y="9445823"/>
            <a:ext cx="6505303" cy="307777"/>
          </a:xfrm>
          <a:prstGeom prst="rect">
            <a:avLst/>
          </a:prstGeom>
          <a:noFill/>
        </p:spPr>
        <p:txBody>
          <a:bodyPr wrap="square">
            <a:spAutoFit/>
          </a:bodyPr>
          <a:lstStyle/>
          <a:p>
            <a:r>
              <a:rPr lang="en-US" sz="1400">
                <a:solidFill>
                  <a:srgbClr val="0A3A3F"/>
                </a:solidFill>
                <a:latin typeface="Mark Pro Book" panose="020B0604020201010104" pitchFamily="34" charset="0"/>
              </a:rPr>
              <a:t>SOURCE: CoStar Group</a:t>
            </a:r>
            <a:endParaRPr lang="en-US" sz="4002">
              <a:solidFill>
                <a:srgbClr val="0A3A3F"/>
              </a:solidFill>
              <a:latin typeface="Mark Pro Book" panose="020B0604020201010104" pitchFamily="34" charset="0"/>
            </a:endParaRPr>
          </a:p>
        </p:txBody>
      </p:sp>
      <p:pic>
        <p:nvPicPr>
          <p:cNvPr id="8" name="Picture 7">
            <a:extLst>
              <a:ext uri="{FF2B5EF4-FFF2-40B4-BE49-F238E27FC236}">
                <a16:creationId xmlns:a16="http://schemas.microsoft.com/office/drawing/2014/main" id="{8C31AA63-163D-9A88-818C-AB8680D384FD}"/>
              </a:ext>
            </a:extLst>
          </p:cNvPr>
          <p:cNvPicPr>
            <a:picLocks noChangeAspect="1"/>
          </p:cNvPicPr>
          <p:nvPr/>
        </p:nvPicPr>
        <p:blipFill>
          <a:blip r:embed="rId2"/>
          <a:stretch>
            <a:fillRect/>
          </a:stretch>
        </p:blipFill>
        <p:spPr>
          <a:xfrm>
            <a:off x="2051947" y="1925159"/>
            <a:ext cx="13236368" cy="7520664"/>
          </a:xfrm>
          <a:prstGeom prst="rect">
            <a:avLst/>
          </a:prstGeom>
        </p:spPr>
      </p:pic>
      <p:sp>
        <p:nvSpPr>
          <p:cNvPr id="9" name="TextBox 8">
            <a:extLst>
              <a:ext uri="{FF2B5EF4-FFF2-40B4-BE49-F238E27FC236}">
                <a16:creationId xmlns:a16="http://schemas.microsoft.com/office/drawing/2014/main" id="{D6F33B21-97F1-4122-97FB-C7C7F2041F8A}"/>
              </a:ext>
            </a:extLst>
          </p:cNvPr>
          <p:cNvSpPr txBox="1"/>
          <p:nvPr/>
        </p:nvSpPr>
        <p:spPr>
          <a:xfrm>
            <a:off x="5107629" y="7122432"/>
            <a:ext cx="2161310" cy="646331"/>
          </a:xfrm>
          <a:prstGeom prst="rect">
            <a:avLst/>
          </a:prstGeom>
          <a:noFill/>
        </p:spPr>
        <p:txBody>
          <a:bodyPr wrap="square" rtlCol="0">
            <a:spAutoFit/>
          </a:bodyPr>
          <a:lstStyle/>
          <a:p>
            <a:pPr algn="ctr"/>
            <a:r>
              <a:rPr lang="en-US">
                <a:solidFill>
                  <a:schemeClr val="tx1">
                    <a:lumMod val="50000"/>
                    <a:lumOff val="50000"/>
                  </a:schemeClr>
                </a:solidFill>
              </a:rPr>
              <a:t>Room Night Supply</a:t>
            </a:r>
          </a:p>
          <a:p>
            <a:pPr algn="ctr"/>
            <a:r>
              <a:rPr lang="en-US">
                <a:solidFill>
                  <a:schemeClr val="tx1">
                    <a:lumMod val="50000"/>
                    <a:lumOff val="50000"/>
                  </a:schemeClr>
                </a:solidFill>
              </a:rPr>
              <a:t>1.7%</a:t>
            </a:r>
          </a:p>
        </p:txBody>
      </p:sp>
    </p:spTree>
    <p:extLst>
      <p:ext uri="{BB962C8B-B14F-4D97-AF65-F5344CB8AC3E}">
        <p14:creationId xmlns:p14="http://schemas.microsoft.com/office/powerpoint/2010/main" val="18095173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72A2A6"/>
        </a:solidFill>
        <a:effectLst/>
      </p:bgPr>
    </p:bg>
    <p:spTree>
      <p:nvGrpSpPr>
        <p:cNvPr id="1" name="">
          <a:extLst>
            <a:ext uri="{FF2B5EF4-FFF2-40B4-BE49-F238E27FC236}">
              <a16:creationId xmlns:a16="http://schemas.microsoft.com/office/drawing/2014/main" id="{F8B6D7F6-E066-A59E-DDDD-15638898E0AA}"/>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44C742ED-D0C5-EBD0-F000-28B086E60E28}"/>
              </a:ext>
            </a:extLst>
          </p:cNvPr>
          <p:cNvSpPr txBox="1"/>
          <p:nvPr/>
        </p:nvSpPr>
        <p:spPr>
          <a:xfrm>
            <a:off x="4028639" y="3831771"/>
            <a:ext cx="8775597" cy="1575817"/>
          </a:xfrm>
          <a:prstGeom prst="rect">
            <a:avLst/>
          </a:prstGeom>
          <a:noFill/>
        </p:spPr>
        <p:txBody>
          <a:bodyPr wrap="square" rtlCol="0">
            <a:noAutofit/>
          </a:bodyPr>
          <a:lstStyle/>
          <a:p>
            <a:pPr algn="ctr"/>
            <a:r>
              <a:rPr lang="en-US" sz="6068" spc="190">
                <a:solidFill>
                  <a:srgbClr val="F7F5F0"/>
                </a:solidFill>
                <a:effectLst>
                  <a:outerShdw blurRad="38100" dist="38100" dir="2700000" algn="tl">
                    <a:srgbClr val="000000">
                      <a:alpha val="43137"/>
                    </a:srgbClr>
                  </a:outerShdw>
                </a:effectLst>
                <a:latin typeface="Mark Pro Heavy" panose="020B0904020201010104"/>
                <a:ea typeface="Mark Pro Bold"/>
                <a:cs typeface="Sentinel Semibold Italic"/>
              </a:rPr>
              <a:t>SHORT TERM VACATION RENTAL</a:t>
            </a:r>
          </a:p>
        </p:txBody>
      </p:sp>
    </p:spTree>
    <p:extLst>
      <p:ext uri="{BB962C8B-B14F-4D97-AF65-F5344CB8AC3E}">
        <p14:creationId xmlns:p14="http://schemas.microsoft.com/office/powerpoint/2010/main" val="28741231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Placeholder 1"/>
          <p:cNvSpPr txBox="1">
            <a:spLocks/>
          </p:cNvSpPr>
          <p:nvPr/>
        </p:nvSpPr>
        <p:spPr>
          <a:xfrm>
            <a:off x="1323873" y="1251406"/>
            <a:ext cx="7602746" cy="1156646"/>
          </a:xfrm>
          <a:prstGeom prst="rect">
            <a:avLst/>
          </a:prstGeom>
        </p:spPr>
        <p:txBody>
          <a:bodyPr vert="horz" lIns="130048" tIns="65025" rIns="130048" bIns="65025" rtlCol="0" anchor="t">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600" b="1">
                <a:solidFill>
                  <a:srgbClr val="044A50"/>
                </a:solidFill>
                <a:latin typeface="Mark Pro Heavy" panose="020B0904020201010104" pitchFamily="34" charset="0"/>
              </a:rPr>
              <a:t>STVR PERFORMANCE</a:t>
            </a:r>
          </a:p>
          <a:p>
            <a:r>
              <a:rPr lang="en-US" sz="3600" b="1">
                <a:solidFill>
                  <a:srgbClr val="72A2A6"/>
                </a:solidFill>
                <a:latin typeface="Mark Pro Heavy" panose="020B0904020201010104" pitchFamily="34" charset="0"/>
              </a:rPr>
              <a:t>POST-COVID RECOVERY</a:t>
            </a:r>
          </a:p>
        </p:txBody>
      </p:sp>
      <p:sp>
        <p:nvSpPr>
          <p:cNvPr id="9" name="Text Placeholder 2"/>
          <p:cNvSpPr txBox="1">
            <a:spLocks/>
          </p:cNvSpPr>
          <p:nvPr/>
        </p:nvSpPr>
        <p:spPr>
          <a:xfrm>
            <a:off x="1323873" y="3154936"/>
            <a:ext cx="7346258" cy="5084614"/>
          </a:xfrm>
          <a:prstGeom prst="rect">
            <a:avLst/>
          </a:prstGeom>
        </p:spPr>
        <p:txBody>
          <a:bodyPr vert="horz" lIns="130048" tIns="65025" rIns="130048" bIns="65025" rtlCol="0">
            <a:noAutofit/>
          </a:bodyPr>
          <a:lstStyle>
            <a:lvl1pPr marL="0" indent="0" algn="l" defTabSz="914400" rtl="0" eaLnBrk="1" latinLnBrk="0" hangingPunct="1">
              <a:lnSpc>
                <a:spcPct val="90000"/>
              </a:lnSpc>
              <a:spcBef>
                <a:spcPts val="1000"/>
              </a:spcBef>
              <a:buFont typeface="Arial"/>
              <a:buNone/>
              <a:defRPr sz="1200" b="1" i="0" kern="1200" spc="100" baseline="0">
                <a:solidFill>
                  <a:schemeClr val="bg1"/>
                </a:solidFill>
                <a:latin typeface="Sentinel Black" charset="0"/>
                <a:ea typeface="Sentinel Black" charset="0"/>
                <a:cs typeface="Sentinel Black" charset="0"/>
              </a:defRPr>
            </a:lvl1pPr>
            <a:lvl2pPr marL="685800" indent="-228600" algn="l" defTabSz="914400" rtl="0" eaLnBrk="1" latinLnBrk="0" hangingPunct="1">
              <a:lnSpc>
                <a:spcPct val="90000"/>
              </a:lnSpc>
              <a:spcBef>
                <a:spcPts val="500"/>
              </a:spcBef>
              <a:buFont typeface="Arial" charset="0"/>
              <a:buChar char="•"/>
              <a:defRPr sz="1200" kern="1200" baseline="0">
                <a:solidFill>
                  <a:schemeClr val="bg1"/>
                </a:solidFill>
                <a:latin typeface="Sentinel Book" charset="0"/>
                <a:ea typeface="Sentinel Book" charset="0"/>
                <a:cs typeface="Sentinel Book" charset="0"/>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Sentinel Book" charset="0"/>
                <a:ea typeface="Sentinel Book" charset="0"/>
                <a:cs typeface="Sentinel Book" charset="0"/>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Sentinel Book" charset="0"/>
                <a:ea typeface="Sentinel Book" charset="0"/>
                <a:cs typeface="Sentinel Book" charset="0"/>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Sentinel Book" charset="0"/>
                <a:ea typeface="Sentinel Book" charset="0"/>
                <a:cs typeface="Sentinel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spcBef>
                <a:spcPts val="1280"/>
              </a:spcBef>
              <a:spcAft>
                <a:spcPts val="853"/>
              </a:spcAft>
            </a:pPr>
            <a:r>
              <a:rPr lang="en-US" sz="2000" b="0" kern="1100" spc="284">
                <a:solidFill>
                  <a:srgbClr val="044A50"/>
                </a:solidFill>
                <a:latin typeface="Mark Pro Heavy"/>
                <a:ea typeface="Mark Pro Book"/>
                <a:cs typeface="Mark Pro Heavy"/>
              </a:rPr>
              <a:t>STATEWIDE AND REGIONAL HIGHLIGHTS</a:t>
            </a:r>
          </a:p>
          <a:p>
            <a:pPr marL="285778" indent="-285778">
              <a:lnSpc>
                <a:spcPct val="150000"/>
              </a:lnSpc>
              <a:spcBef>
                <a:spcPts val="0"/>
              </a:spcBef>
              <a:spcAft>
                <a:spcPts val="427"/>
              </a:spcAft>
              <a:buFont typeface="Arial" panose="020B0604020202020204" pitchFamily="34" charset="0"/>
              <a:buChar char="•"/>
            </a:pPr>
            <a:r>
              <a:rPr lang="en-US" sz="2000" b="0" spc="0">
                <a:solidFill>
                  <a:srgbClr val="044A50"/>
                </a:solidFill>
                <a:latin typeface="Mark Pro Book"/>
                <a:ea typeface="Mark Pro Book"/>
                <a:cs typeface="Mark Pro Book"/>
              </a:rPr>
              <a:t>In 2024, Oregon exceeded 2019 levels for all statewide metrics!</a:t>
            </a:r>
          </a:p>
          <a:p>
            <a:pPr marL="285778" indent="-285778">
              <a:lnSpc>
                <a:spcPct val="150000"/>
              </a:lnSpc>
              <a:spcBef>
                <a:spcPts val="0"/>
              </a:spcBef>
              <a:spcAft>
                <a:spcPts val="427"/>
              </a:spcAft>
              <a:buFont typeface="Arial" panose="020B0604020202020204" pitchFamily="34" charset="0"/>
              <a:buChar char="•"/>
            </a:pPr>
            <a:r>
              <a:rPr lang="en-US" sz="2000" b="0" spc="0">
                <a:solidFill>
                  <a:srgbClr val="044A50"/>
                </a:solidFill>
                <a:latin typeface="Mark Pro Book"/>
                <a:ea typeface="Mark Pro Book"/>
                <a:cs typeface="Mark Pro Book"/>
              </a:rPr>
              <a:t>Compared to 2019, statewide occupancy was up </a:t>
            </a:r>
            <a:r>
              <a:rPr lang="en-US" sz="2000" spc="0">
                <a:solidFill>
                  <a:srgbClr val="92D050"/>
                </a:solidFill>
                <a:latin typeface="Mark Pro Book"/>
                <a:ea typeface="Mark Pro Book"/>
                <a:cs typeface="Mark Pro Book"/>
              </a:rPr>
              <a:t>5.4%</a:t>
            </a:r>
            <a:r>
              <a:rPr lang="en-US" sz="2000" spc="0">
                <a:solidFill>
                  <a:srgbClr val="A7A974"/>
                </a:solidFill>
                <a:latin typeface="Mark Pro Book"/>
                <a:ea typeface="Mark Pro Book"/>
                <a:cs typeface="Mark Pro Book"/>
              </a:rPr>
              <a:t> </a:t>
            </a:r>
            <a:r>
              <a:rPr lang="en-US" sz="2000" b="0" spc="0">
                <a:solidFill>
                  <a:srgbClr val="0A3A3F"/>
                </a:solidFill>
                <a:latin typeface="Mark Pro Book"/>
                <a:ea typeface="Mark Pro Book"/>
                <a:cs typeface="Mark Pro Book"/>
              </a:rPr>
              <a:t>in 2024, and </a:t>
            </a:r>
            <a:r>
              <a:rPr lang="en-US" sz="2000" b="0" spc="0">
                <a:solidFill>
                  <a:srgbClr val="044A50"/>
                </a:solidFill>
                <a:latin typeface="Mark Pro Book"/>
                <a:ea typeface="Mark Pro Book"/>
                <a:cs typeface="Mark Pro Book"/>
              </a:rPr>
              <a:t>statewide revenue was up </a:t>
            </a:r>
            <a:r>
              <a:rPr lang="en-US" sz="2000" spc="0">
                <a:solidFill>
                  <a:srgbClr val="92D050"/>
                </a:solidFill>
                <a:latin typeface="Mark Pro Book"/>
                <a:ea typeface="Mark Pro Book"/>
                <a:cs typeface="Mark Pro Book"/>
              </a:rPr>
              <a:t>50.7%.</a:t>
            </a:r>
          </a:p>
          <a:p>
            <a:pPr marL="285778" indent="-285778">
              <a:lnSpc>
                <a:spcPct val="150000"/>
              </a:lnSpc>
              <a:spcBef>
                <a:spcPts val="0"/>
              </a:spcBef>
              <a:spcAft>
                <a:spcPts val="427"/>
              </a:spcAft>
              <a:buFont typeface="Arial" panose="020B0604020202020204" pitchFamily="34" charset="0"/>
              <a:buChar char="•"/>
            </a:pPr>
            <a:r>
              <a:rPr lang="en-US" sz="2000" b="0" spc="0">
                <a:solidFill>
                  <a:srgbClr val="044A50"/>
                </a:solidFill>
                <a:latin typeface="Mark Pro Book"/>
                <a:ea typeface="Mark Pro Book"/>
                <a:cs typeface="Mark Pro Book"/>
              </a:rPr>
              <a:t>Portland was the only region to not recover to pre-COVID supply and demand levels in 2024, at </a:t>
            </a:r>
            <a:r>
              <a:rPr lang="en-US" sz="2000" spc="0">
                <a:solidFill>
                  <a:srgbClr val="FF0000"/>
                </a:solidFill>
                <a:latin typeface="Mark Pro Book"/>
                <a:ea typeface="Mark Pro Book"/>
                <a:cs typeface="Mark Pro Book"/>
              </a:rPr>
              <a:t>-20.5% </a:t>
            </a:r>
            <a:r>
              <a:rPr lang="en-US" sz="2000" b="0" spc="0">
                <a:solidFill>
                  <a:srgbClr val="044A50"/>
                </a:solidFill>
                <a:latin typeface="Mark Pro Book"/>
                <a:ea typeface="Mark Pro Book"/>
                <a:cs typeface="Mark Pro Book"/>
              </a:rPr>
              <a:t>and </a:t>
            </a:r>
            <a:r>
              <a:rPr lang="en-US" sz="2000" spc="0">
                <a:solidFill>
                  <a:srgbClr val="FF0000"/>
                </a:solidFill>
                <a:latin typeface="Mark Pro Book"/>
                <a:ea typeface="Mark Pro Book"/>
                <a:cs typeface="Mark Pro Book"/>
              </a:rPr>
              <a:t>-23.4% </a:t>
            </a:r>
            <a:r>
              <a:rPr lang="en-US" sz="2000" b="0" spc="0">
                <a:solidFill>
                  <a:srgbClr val="044A50"/>
                </a:solidFill>
                <a:latin typeface="Mark Pro Book"/>
                <a:ea typeface="Mark Pro Book"/>
                <a:cs typeface="Mark Pro Book"/>
              </a:rPr>
              <a:t>respectively.</a:t>
            </a:r>
          </a:p>
          <a:p>
            <a:pPr marL="285778" indent="-285778">
              <a:lnSpc>
                <a:spcPct val="150000"/>
              </a:lnSpc>
              <a:spcBef>
                <a:spcPts val="0"/>
              </a:spcBef>
              <a:spcAft>
                <a:spcPts val="427"/>
              </a:spcAft>
              <a:buFont typeface="Arial" panose="020B0604020202020204" pitchFamily="34" charset="0"/>
              <a:buChar char="•"/>
            </a:pPr>
            <a:r>
              <a:rPr lang="en-US" sz="2000" b="0" spc="0">
                <a:solidFill>
                  <a:srgbClr val="044A50"/>
                </a:solidFill>
                <a:latin typeface="Mark Pro Book"/>
                <a:ea typeface="Mark Pro Book"/>
                <a:cs typeface="Mark Pro Book"/>
              </a:rPr>
              <a:t>Portland, Southern, and Willamette Valley regions have not recovered to 2019 occupancy levels, while the other 4 regions experienced an increase. The Coast saw the largest increase at </a:t>
            </a:r>
            <a:r>
              <a:rPr lang="en-US" sz="2000" spc="0">
                <a:solidFill>
                  <a:srgbClr val="92D050"/>
                </a:solidFill>
                <a:latin typeface="Mark Pro Book"/>
                <a:ea typeface="Mark Pro Book"/>
                <a:cs typeface="Mark Pro Book"/>
              </a:rPr>
              <a:t>20.7%.</a:t>
            </a:r>
          </a:p>
        </p:txBody>
      </p:sp>
      <p:pic>
        <p:nvPicPr>
          <p:cNvPr id="5" name="Picture 4" descr="A person packing a bag on a bed&#10;&#10;Description automatically generated">
            <a:extLst>
              <a:ext uri="{FF2B5EF4-FFF2-40B4-BE49-F238E27FC236}">
                <a16:creationId xmlns:a16="http://schemas.microsoft.com/office/drawing/2014/main" id="{332599A3-C04E-68F8-87A7-449915AD88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7069" y="0"/>
            <a:ext cx="6503194" cy="9753600"/>
          </a:xfrm>
          <a:prstGeom prst="rect">
            <a:avLst/>
          </a:prstGeom>
        </p:spPr>
      </p:pic>
      <p:sp>
        <p:nvSpPr>
          <p:cNvPr id="6" name="TextBox 5">
            <a:extLst>
              <a:ext uri="{FF2B5EF4-FFF2-40B4-BE49-F238E27FC236}">
                <a16:creationId xmlns:a16="http://schemas.microsoft.com/office/drawing/2014/main" id="{4992CE71-C8A4-2FD3-F127-CF8CFCACCC9E}"/>
              </a:ext>
            </a:extLst>
          </p:cNvPr>
          <p:cNvSpPr txBox="1"/>
          <p:nvPr/>
        </p:nvSpPr>
        <p:spPr>
          <a:xfrm>
            <a:off x="15064594" y="9208373"/>
            <a:ext cx="2206182" cy="354841"/>
          </a:xfrm>
          <a:prstGeom prst="rect">
            <a:avLst/>
          </a:prstGeom>
          <a:noFill/>
        </p:spPr>
        <p:txBody>
          <a:bodyPr wrap="square" rtlCol="0">
            <a:spAutoFit/>
          </a:bodyPr>
          <a:lstStyle/>
          <a:p>
            <a:pPr algn="r"/>
            <a:r>
              <a:rPr lang="en-US" sz="853">
                <a:solidFill>
                  <a:srgbClr val="0A3A3F"/>
                </a:solidFill>
                <a:latin typeface="Mark Pro Book" panose="020B0604020201010104" pitchFamily="34" charset="77"/>
              </a:rPr>
              <a:t>River Lodge &amp; Cabins, Boardman OR</a:t>
            </a:r>
          </a:p>
          <a:p>
            <a:pPr algn="r"/>
            <a:r>
              <a:rPr lang="en-US" sz="853">
                <a:solidFill>
                  <a:srgbClr val="0A3A3F"/>
                </a:solidFill>
                <a:latin typeface="Mark Pro Book" panose="020B0604020201010104" pitchFamily="34" charset="77"/>
              </a:rPr>
              <a:t>Photo Courtesy of Travel Oregon</a:t>
            </a:r>
          </a:p>
        </p:txBody>
      </p:sp>
    </p:spTree>
    <p:extLst>
      <p:ext uri="{BB962C8B-B14F-4D97-AF65-F5344CB8AC3E}">
        <p14:creationId xmlns:p14="http://schemas.microsoft.com/office/powerpoint/2010/main" val="27959892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213C16-B472-EC48-8496-D3767051C659}"/>
            </a:ext>
          </a:extLst>
        </p:cNvPr>
        <p:cNvGrpSpPr/>
        <p:nvPr/>
      </p:nvGrpSpPr>
      <p:grpSpPr>
        <a:xfrm>
          <a:off x="0" y="0"/>
          <a:ext cx="0" cy="0"/>
          <a:chOff x="0" y="0"/>
          <a:chExt cx="0" cy="0"/>
        </a:xfrm>
      </p:grpSpPr>
      <p:sp>
        <p:nvSpPr>
          <p:cNvPr id="3" name="Title Placeholder 1">
            <a:extLst>
              <a:ext uri="{FF2B5EF4-FFF2-40B4-BE49-F238E27FC236}">
                <a16:creationId xmlns:a16="http://schemas.microsoft.com/office/drawing/2014/main" id="{B2169E3A-57DD-BCFA-7908-2CED46D57482}"/>
              </a:ext>
            </a:extLst>
          </p:cNvPr>
          <p:cNvSpPr txBox="1">
            <a:spLocks/>
          </p:cNvSpPr>
          <p:nvPr/>
        </p:nvSpPr>
        <p:spPr>
          <a:xfrm>
            <a:off x="727525" y="270745"/>
            <a:ext cx="8509240" cy="1156646"/>
          </a:xfrm>
          <a:prstGeom prst="rect">
            <a:avLst/>
          </a:prstGeom>
        </p:spPr>
        <p:txBody>
          <a:bodyPr vert="horz" lIns="130048" tIns="65025" rIns="130048" bIns="65025" rtlCol="0" anchor="t">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600" b="1">
                <a:solidFill>
                  <a:srgbClr val="044A50"/>
                </a:solidFill>
                <a:latin typeface="Mark Pro Heavy" panose="020B0904020201010104" pitchFamily="34" charset="0"/>
              </a:rPr>
              <a:t>STVR PERFORMANCE</a:t>
            </a:r>
          </a:p>
          <a:p>
            <a:r>
              <a:rPr lang="en-US" sz="3600" b="1">
                <a:solidFill>
                  <a:srgbClr val="72A2A6"/>
                </a:solidFill>
                <a:latin typeface="Mark Pro Heavy" panose="020B0904020201010104" pitchFamily="34" charset="0"/>
              </a:rPr>
              <a:t>POST-COVID RECOVERY BY REGION</a:t>
            </a:r>
          </a:p>
        </p:txBody>
      </p:sp>
      <p:sp>
        <p:nvSpPr>
          <p:cNvPr id="7" name="TextBox 6">
            <a:extLst>
              <a:ext uri="{FF2B5EF4-FFF2-40B4-BE49-F238E27FC236}">
                <a16:creationId xmlns:a16="http://schemas.microsoft.com/office/drawing/2014/main" id="{40C1576B-72B3-59F5-07F8-5BE3CD498084}"/>
              </a:ext>
            </a:extLst>
          </p:cNvPr>
          <p:cNvSpPr txBox="1"/>
          <p:nvPr/>
        </p:nvSpPr>
        <p:spPr>
          <a:xfrm>
            <a:off x="7362963" y="1804292"/>
            <a:ext cx="5974773" cy="553998"/>
          </a:xfrm>
          <a:prstGeom prst="rect">
            <a:avLst/>
          </a:prstGeom>
          <a:noFill/>
        </p:spPr>
        <p:txBody>
          <a:bodyPr wrap="square">
            <a:spAutoFit/>
          </a:bodyPr>
          <a:lstStyle/>
          <a:p>
            <a:r>
              <a:rPr lang="en-US" sz="3000" kern="1200">
                <a:solidFill>
                  <a:srgbClr val="0A3A3F"/>
                </a:solidFill>
                <a:latin typeface="Mark Pro Heavy" panose="020B0904020201010104" pitchFamily="34" charset="0"/>
              </a:rPr>
              <a:t>Percent Growth 2019</a:t>
            </a:r>
            <a:r>
              <a:rPr lang="en-US" sz="3000" kern="1200">
                <a:solidFill>
                  <a:srgbClr val="0A3A3F"/>
                </a:solidFill>
                <a:latin typeface="Mark Pro Heavy" panose="020B0904020201010104" pitchFamily="34" charset="0"/>
                <a:sym typeface="Wingdings" panose="05000000000000000000" pitchFamily="2" charset="2"/>
              </a:rPr>
              <a:t>2024</a:t>
            </a:r>
            <a:endParaRPr lang="en-US" sz="3000" kern="1200">
              <a:solidFill>
                <a:srgbClr val="0A3A3F"/>
              </a:solidFill>
              <a:latin typeface="Mark Pro Heavy" panose="020B0904020201010104" pitchFamily="34" charset="0"/>
            </a:endParaRPr>
          </a:p>
        </p:txBody>
      </p:sp>
      <p:graphicFrame>
        <p:nvGraphicFramePr>
          <p:cNvPr id="8" name="Chart 7">
            <a:extLst>
              <a:ext uri="{FF2B5EF4-FFF2-40B4-BE49-F238E27FC236}">
                <a16:creationId xmlns:a16="http://schemas.microsoft.com/office/drawing/2014/main" id="{A1901E41-7040-DD11-D209-0D3E89DFFBD1}"/>
              </a:ext>
            </a:extLst>
          </p:cNvPr>
          <p:cNvGraphicFramePr>
            <a:graphicFrameLocks/>
          </p:cNvGraphicFramePr>
          <p:nvPr>
            <p:extLst>
              <p:ext uri="{D42A27DB-BD31-4B8C-83A1-F6EECF244321}">
                <p14:modId xmlns:p14="http://schemas.microsoft.com/office/powerpoint/2010/main" val="2541247524"/>
              </p:ext>
            </p:extLst>
          </p:nvPr>
        </p:nvGraphicFramePr>
        <p:xfrm>
          <a:off x="1379349" y="1427390"/>
          <a:ext cx="14723390" cy="7854772"/>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F2C363E7-E9FA-BB6E-02EC-ACD11286FE70}"/>
              </a:ext>
            </a:extLst>
          </p:cNvPr>
          <p:cNvSpPr txBox="1"/>
          <p:nvPr/>
        </p:nvSpPr>
        <p:spPr>
          <a:xfrm>
            <a:off x="15002754" y="9445823"/>
            <a:ext cx="6505303" cy="307777"/>
          </a:xfrm>
          <a:prstGeom prst="rect">
            <a:avLst/>
          </a:prstGeom>
          <a:noFill/>
        </p:spPr>
        <p:txBody>
          <a:bodyPr wrap="square">
            <a:spAutoFit/>
          </a:bodyPr>
          <a:lstStyle/>
          <a:p>
            <a:r>
              <a:rPr lang="en-US" sz="1400">
                <a:solidFill>
                  <a:srgbClr val="0A3A3F"/>
                </a:solidFill>
                <a:latin typeface="Mark Pro Book" panose="020B0604020201010104" pitchFamily="34" charset="0"/>
              </a:rPr>
              <a:t>SOURCE: </a:t>
            </a:r>
            <a:r>
              <a:rPr lang="en-US" sz="1400" err="1">
                <a:solidFill>
                  <a:srgbClr val="0A3A3F"/>
                </a:solidFill>
                <a:latin typeface="Mark Pro Book" panose="020B0604020201010104" pitchFamily="34" charset="0"/>
              </a:rPr>
              <a:t>AirDNA</a:t>
            </a:r>
            <a:r>
              <a:rPr lang="en-US" sz="1400">
                <a:solidFill>
                  <a:srgbClr val="0A3A3F"/>
                </a:solidFill>
                <a:latin typeface="Mark Pro Book" panose="020B0604020201010104" pitchFamily="34" charset="0"/>
              </a:rPr>
              <a:t> </a:t>
            </a:r>
            <a:endParaRPr lang="en-US" sz="4002">
              <a:solidFill>
                <a:srgbClr val="0A3A3F"/>
              </a:solidFill>
              <a:latin typeface="Mark Pro Book" panose="020B0604020201010104" pitchFamily="34" charset="0"/>
            </a:endParaRPr>
          </a:p>
        </p:txBody>
      </p:sp>
    </p:spTree>
    <p:extLst>
      <p:ext uri="{BB962C8B-B14F-4D97-AF65-F5344CB8AC3E}">
        <p14:creationId xmlns:p14="http://schemas.microsoft.com/office/powerpoint/2010/main" val="1180214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8EBCB5-DD2B-E795-6C01-9A520690D23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3354E35-0767-2FFB-F5F6-1215CB3DD237}"/>
              </a:ext>
            </a:extLst>
          </p:cNvPr>
          <p:cNvSpPr txBox="1"/>
          <p:nvPr/>
        </p:nvSpPr>
        <p:spPr>
          <a:xfrm>
            <a:off x="1791317" y="307773"/>
            <a:ext cx="8793934" cy="954107"/>
          </a:xfrm>
          <a:prstGeom prst="rect">
            <a:avLst/>
          </a:prstGeom>
          <a:noFill/>
        </p:spPr>
        <p:txBody>
          <a:bodyPr wrap="square" rtlCol="0">
            <a:spAutoFit/>
          </a:bodyPr>
          <a:lstStyle/>
          <a:p>
            <a:r>
              <a:rPr lang="en-US" sz="2800">
                <a:solidFill>
                  <a:srgbClr val="0A3A3F"/>
                </a:solidFill>
                <a:latin typeface="Mark Pro Heavy" panose="020B0904020201010104" pitchFamily="34" charset="0"/>
              </a:rPr>
              <a:t>% RECOVERY FROM PRE-COVID (2019)</a:t>
            </a:r>
          </a:p>
          <a:p>
            <a:r>
              <a:rPr lang="en-US" sz="2800">
                <a:solidFill>
                  <a:srgbClr val="72A2A6"/>
                </a:solidFill>
                <a:latin typeface="Mark Pro Heavy" panose="020B0904020201010104" pitchFamily="34" charset="0"/>
              </a:rPr>
              <a:t>CENTRAL OREGON 2024</a:t>
            </a:r>
          </a:p>
        </p:txBody>
      </p:sp>
      <p:sp>
        <p:nvSpPr>
          <p:cNvPr id="3" name="TextBox 2">
            <a:extLst>
              <a:ext uri="{FF2B5EF4-FFF2-40B4-BE49-F238E27FC236}">
                <a16:creationId xmlns:a16="http://schemas.microsoft.com/office/drawing/2014/main" id="{20B5102C-8988-3914-09C6-9E4919478354}"/>
              </a:ext>
            </a:extLst>
          </p:cNvPr>
          <p:cNvSpPr txBox="1"/>
          <p:nvPr/>
        </p:nvSpPr>
        <p:spPr>
          <a:xfrm>
            <a:off x="15002754" y="9445823"/>
            <a:ext cx="6505303" cy="307777"/>
          </a:xfrm>
          <a:prstGeom prst="rect">
            <a:avLst/>
          </a:prstGeom>
          <a:noFill/>
        </p:spPr>
        <p:txBody>
          <a:bodyPr wrap="square">
            <a:spAutoFit/>
          </a:bodyPr>
          <a:lstStyle/>
          <a:p>
            <a:r>
              <a:rPr lang="en-US" sz="1400">
                <a:solidFill>
                  <a:srgbClr val="0A3A3F"/>
                </a:solidFill>
                <a:latin typeface="Mark Pro Book" panose="020B0604020201010104" pitchFamily="34" charset="0"/>
              </a:rPr>
              <a:t>SOURCE: </a:t>
            </a:r>
            <a:r>
              <a:rPr lang="en-US" sz="1400" err="1">
                <a:solidFill>
                  <a:srgbClr val="0A3A3F"/>
                </a:solidFill>
                <a:latin typeface="Mark Pro Book" panose="020B0604020201010104" pitchFamily="34" charset="0"/>
              </a:rPr>
              <a:t>AirDNA</a:t>
            </a:r>
            <a:r>
              <a:rPr lang="en-US" sz="1400">
                <a:solidFill>
                  <a:srgbClr val="0A3A3F"/>
                </a:solidFill>
                <a:latin typeface="Mark Pro Book" panose="020B0604020201010104" pitchFamily="34" charset="0"/>
              </a:rPr>
              <a:t> </a:t>
            </a:r>
            <a:endParaRPr lang="en-US" sz="4002">
              <a:solidFill>
                <a:srgbClr val="0A3A3F"/>
              </a:solidFill>
              <a:latin typeface="Mark Pro Book" panose="020B0604020201010104" pitchFamily="34" charset="0"/>
            </a:endParaRPr>
          </a:p>
        </p:txBody>
      </p:sp>
      <p:graphicFrame>
        <p:nvGraphicFramePr>
          <p:cNvPr id="6" name="Chart 5">
            <a:extLst>
              <a:ext uri="{FF2B5EF4-FFF2-40B4-BE49-F238E27FC236}">
                <a16:creationId xmlns:a16="http://schemas.microsoft.com/office/drawing/2014/main" id="{17DE6FE4-A143-21B2-5B80-B04C26598951}"/>
              </a:ext>
            </a:extLst>
          </p:cNvPr>
          <p:cNvGraphicFramePr>
            <a:graphicFrameLocks/>
          </p:cNvGraphicFramePr>
          <p:nvPr>
            <p:extLst>
              <p:ext uri="{D42A27DB-BD31-4B8C-83A1-F6EECF244321}">
                <p14:modId xmlns:p14="http://schemas.microsoft.com/office/powerpoint/2010/main" val="2889484948"/>
              </p:ext>
            </p:extLst>
          </p:nvPr>
        </p:nvGraphicFramePr>
        <p:xfrm>
          <a:off x="1791317" y="2377718"/>
          <a:ext cx="13536507" cy="647591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592777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2A86F6-16C5-866B-13F5-B8352668427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CFD6FA1-CA65-1EF2-E72A-B16DDA5B8556}"/>
              </a:ext>
            </a:extLst>
          </p:cNvPr>
          <p:cNvSpPr txBox="1"/>
          <p:nvPr/>
        </p:nvSpPr>
        <p:spPr>
          <a:xfrm>
            <a:off x="1791317" y="307773"/>
            <a:ext cx="8793934" cy="954107"/>
          </a:xfrm>
          <a:prstGeom prst="rect">
            <a:avLst/>
          </a:prstGeom>
          <a:noFill/>
        </p:spPr>
        <p:txBody>
          <a:bodyPr wrap="square" rtlCol="0">
            <a:spAutoFit/>
          </a:bodyPr>
          <a:lstStyle/>
          <a:p>
            <a:r>
              <a:rPr lang="en-US" sz="2800">
                <a:solidFill>
                  <a:srgbClr val="0A3A3F"/>
                </a:solidFill>
                <a:latin typeface="Mark Pro Heavy" panose="020B0904020201010104" pitchFamily="34" charset="0"/>
              </a:rPr>
              <a:t>% RECOVERY FROM PRE-COVID (2019)</a:t>
            </a:r>
          </a:p>
          <a:p>
            <a:r>
              <a:rPr lang="en-US" sz="2800">
                <a:solidFill>
                  <a:srgbClr val="72A2A6"/>
                </a:solidFill>
                <a:latin typeface="Mark Pro Heavy" panose="020B0904020201010104" pitchFamily="34" charset="0"/>
              </a:rPr>
              <a:t>EASTERN OREGON 2024</a:t>
            </a:r>
          </a:p>
        </p:txBody>
      </p:sp>
      <p:sp>
        <p:nvSpPr>
          <p:cNvPr id="3" name="TextBox 2">
            <a:extLst>
              <a:ext uri="{FF2B5EF4-FFF2-40B4-BE49-F238E27FC236}">
                <a16:creationId xmlns:a16="http://schemas.microsoft.com/office/drawing/2014/main" id="{016E1445-CE7D-9AE6-525D-6D9AB5F5D637}"/>
              </a:ext>
            </a:extLst>
          </p:cNvPr>
          <p:cNvSpPr txBox="1"/>
          <p:nvPr/>
        </p:nvSpPr>
        <p:spPr>
          <a:xfrm>
            <a:off x="15002754" y="9445823"/>
            <a:ext cx="6505303" cy="307777"/>
          </a:xfrm>
          <a:prstGeom prst="rect">
            <a:avLst/>
          </a:prstGeom>
          <a:noFill/>
        </p:spPr>
        <p:txBody>
          <a:bodyPr wrap="square">
            <a:spAutoFit/>
          </a:bodyPr>
          <a:lstStyle/>
          <a:p>
            <a:r>
              <a:rPr lang="en-US" sz="1400">
                <a:solidFill>
                  <a:srgbClr val="0A3A3F"/>
                </a:solidFill>
                <a:latin typeface="Mark Pro Book" panose="020B0604020201010104" pitchFamily="34" charset="0"/>
              </a:rPr>
              <a:t>SOURCE: </a:t>
            </a:r>
            <a:r>
              <a:rPr lang="en-US" sz="1400" err="1">
                <a:solidFill>
                  <a:srgbClr val="0A3A3F"/>
                </a:solidFill>
                <a:latin typeface="Mark Pro Book" panose="020B0604020201010104" pitchFamily="34" charset="0"/>
              </a:rPr>
              <a:t>AirDNA</a:t>
            </a:r>
            <a:r>
              <a:rPr lang="en-US" sz="1400">
                <a:solidFill>
                  <a:srgbClr val="0A3A3F"/>
                </a:solidFill>
                <a:latin typeface="Mark Pro Book" panose="020B0604020201010104" pitchFamily="34" charset="0"/>
              </a:rPr>
              <a:t> </a:t>
            </a:r>
            <a:endParaRPr lang="en-US" sz="4002">
              <a:solidFill>
                <a:srgbClr val="0A3A3F"/>
              </a:solidFill>
              <a:latin typeface="Mark Pro Book" panose="020B0604020201010104" pitchFamily="34" charset="0"/>
            </a:endParaRPr>
          </a:p>
        </p:txBody>
      </p:sp>
      <p:graphicFrame>
        <p:nvGraphicFramePr>
          <p:cNvPr id="8" name="Chart 7">
            <a:extLst>
              <a:ext uri="{FF2B5EF4-FFF2-40B4-BE49-F238E27FC236}">
                <a16:creationId xmlns:a16="http://schemas.microsoft.com/office/drawing/2014/main" id="{10499C21-2139-B71E-B059-BCCEDFF05CED}"/>
              </a:ext>
            </a:extLst>
          </p:cNvPr>
          <p:cNvGraphicFramePr>
            <a:graphicFrameLocks/>
          </p:cNvGraphicFramePr>
          <p:nvPr>
            <p:extLst>
              <p:ext uri="{D42A27DB-BD31-4B8C-83A1-F6EECF244321}">
                <p14:modId xmlns:p14="http://schemas.microsoft.com/office/powerpoint/2010/main" val="3698673097"/>
              </p:ext>
            </p:extLst>
          </p:nvPr>
        </p:nvGraphicFramePr>
        <p:xfrm>
          <a:off x="2508415" y="2115404"/>
          <a:ext cx="12323431" cy="659770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405426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FBDC86-2340-C82F-811A-BF506BCE96F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F0D9650-E102-9217-8535-344EF7E8B22C}"/>
              </a:ext>
            </a:extLst>
          </p:cNvPr>
          <p:cNvSpPr txBox="1"/>
          <p:nvPr/>
        </p:nvSpPr>
        <p:spPr>
          <a:xfrm>
            <a:off x="1791317" y="307773"/>
            <a:ext cx="8793934" cy="954107"/>
          </a:xfrm>
          <a:prstGeom prst="rect">
            <a:avLst/>
          </a:prstGeom>
          <a:noFill/>
        </p:spPr>
        <p:txBody>
          <a:bodyPr wrap="square" rtlCol="0">
            <a:spAutoFit/>
          </a:bodyPr>
          <a:lstStyle/>
          <a:p>
            <a:r>
              <a:rPr lang="en-US" sz="2800">
                <a:solidFill>
                  <a:srgbClr val="0A3A3F"/>
                </a:solidFill>
                <a:latin typeface="Mark Pro Heavy" panose="020B0904020201010104" pitchFamily="34" charset="0"/>
              </a:rPr>
              <a:t>% RECOVERY FROM PRE-COVID (2019)</a:t>
            </a:r>
          </a:p>
          <a:p>
            <a:r>
              <a:rPr lang="en-US" sz="2800">
                <a:solidFill>
                  <a:srgbClr val="72A2A6"/>
                </a:solidFill>
                <a:latin typeface="Mark Pro Heavy" panose="020B0904020201010104" pitchFamily="34" charset="0"/>
              </a:rPr>
              <a:t>SOUTHERN OREGON 2024</a:t>
            </a:r>
          </a:p>
        </p:txBody>
      </p:sp>
      <p:sp>
        <p:nvSpPr>
          <p:cNvPr id="3" name="TextBox 2">
            <a:extLst>
              <a:ext uri="{FF2B5EF4-FFF2-40B4-BE49-F238E27FC236}">
                <a16:creationId xmlns:a16="http://schemas.microsoft.com/office/drawing/2014/main" id="{F6A3BCCF-BF18-19C6-A9BD-7F2BADB0D73C}"/>
              </a:ext>
            </a:extLst>
          </p:cNvPr>
          <p:cNvSpPr txBox="1"/>
          <p:nvPr/>
        </p:nvSpPr>
        <p:spPr>
          <a:xfrm>
            <a:off x="15002754" y="9445823"/>
            <a:ext cx="6505303" cy="307777"/>
          </a:xfrm>
          <a:prstGeom prst="rect">
            <a:avLst/>
          </a:prstGeom>
          <a:noFill/>
        </p:spPr>
        <p:txBody>
          <a:bodyPr wrap="square">
            <a:spAutoFit/>
          </a:bodyPr>
          <a:lstStyle/>
          <a:p>
            <a:r>
              <a:rPr lang="en-US" sz="1400">
                <a:solidFill>
                  <a:srgbClr val="0A3A3F"/>
                </a:solidFill>
                <a:latin typeface="Mark Pro Book" panose="020B0604020201010104" pitchFamily="34" charset="0"/>
              </a:rPr>
              <a:t>SOURCE: </a:t>
            </a:r>
            <a:r>
              <a:rPr lang="en-US" sz="1400" err="1">
                <a:solidFill>
                  <a:srgbClr val="0A3A3F"/>
                </a:solidFill>
                <a:latin typeface="Mark Pro Book" panose="020B0604020201010104" pitchFamily="34" charset="0"/>
              </a:rPr>
              <a:t>AirDNA</a:t>
            </a:r>
            <a:r>
              <a:rPr lang="en-US" sz="1400">
                <a:solidFill>
                  <a:srgbClr val="0A3A3F"/>
                </a:solidFill>
                <a:latin typeface="Mark Pro Book" panose="020B0604020201010104" pitchFamily="34" charset="0"/>
              </a:rPr>
              <a:t> </a:t>
            </a:r>
            <a:endParaRPr lang="en-US" sz="4002">
              <a:solidFill>
                <a:srgbClr val="0A3A3F"/>
              </a:solidFill>
              <a:latin typeface="Mark Pro Book" panose="020B0604020201010104" pitchFamily="34" charset="0"/>
            </a:endParaRPr>
          </a:p>
        </p:txBody>
      </p:sp>
      <p:graphicFrame>
        <p:nvGraphicFramePr>
          <p:cNvPr id="4" name="Chart 3">
            <a:extLst>
              <a:ext uri="{FF2B5EF4-FFF2-40B4-BE49-F238E27FC236}">
                <a16:creationId xmlns:a16="http://schemas.microsoft.com/office/drawing/2014/main" id="{62C09B6F-5E1D-9722-C916-07017CBBD8BB}"/>
              </a:ext>
            </a:extLst>
          </p:cNvPr>
          <p:cNvGraphicFramePr>
            <a:graphicFrameLocks/>
          </p:cNvGraphicFramePr>
          <p:nvPr>
            <p:extLst>
              <p:ext uri="{D42A27DB-BD31-4B8C-83A1-F6EECF244321}">
                <p14:modId xmlns:p14="http://schemas.microsoft.com/office/powerpoint/2010/main" val="3025298885"/>
              </p:ext>
            </p:extLst>
          </p:nvPr>
        </p:nvGraphicFramePr>
        <p:xfrm>
          <a:off x="1562749" y="1558636"/>
          <a:ext cx="13587195" cy="716279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059835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Placeholder 1"/>
          <p:cNvSpPr txBox="1">
            <a:spLocks/>
          </p:cNvSpPr>
          <p:nvPr/>
        </p:nvSpPr>
        <p:spPr>
          <a:xfrm>
            <a:off x="1054439" y="810209"/>
            <a:ext cx="7491684" cy="1156646"/>
          </a:xfrm>
          <a:prstGeom prst="rect">
            <a:avLst/>
          </a:prstGeom>
        </p:spPr>
        <p:txBody>
          <a:bodyPr vert="horz" lIns="130048" tIns="65025" rIns="130048" bIns="65025" rtlCol="0" anchor="t">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414" spc="284">
                <a:solidFill>
                  <a:srgbClr val="044A50"/>
                </a:solidFill>
                <a:latin typeface="Mark Pro Heavy"/>
                <a:ea typeface="Mark Pro Book"/>
                <a:cs typeface="Mark Pro Heavy"/>
              </a:rPr>
              <a:t>HOTEL PERFORMANCE </a:t>
            </a:r>
          </a:p>
          <a:p>
            <a:r>
              <a:rPr lang="en-US" sz="3414" spc="284">
                <a:solidFill>
                  <a:srgbClr val="72A2A6"/>
                </a:solidFill>
                <a:latin typeface="Mark Pro Heavy"/>
                <a:ea typeface="Mark Pro Book"/>
                <a:cs typeface="Mark Pro Heavy"/>
              </a:rPr>
              <a:t>YEAR OVER YEAR(YOY)</a:t>
            </a:r>
          </a:p>
        </p:txBody>
      </p:sp>
      <p:sp>
        <p:nvSpPr>
          <p:cNvPr id="9" name="Text Placeholder 2"/>
          <p:cNvSpPr txBox="1">
            <a:spLocks/>
          </p:cNvSpPr>
          <p:nvPr/>
        </p:nvSpPr>
        <p:spPr>
          <a:xfrm>
            <a:off x="1170723" y="2738858"/>
            <a:ext cx="7259116" cy="6503995"/>
          </a:xfrm>
          <a:prstGeom prst="rect">
            <a:avLst/>
          </a:prstGeom>
        </p:spPr>
        <p:txBody>
          <a:bodyPr vert="horz" lIns="130048" tIns="65025" rIns="130048" bIns="65025" rtlCol="0">
            <a:noAutofit/>
          </a:bodyPr>
          <a:lstStyle>
            <a:lvl1pPr marL="0" indent="0" algn="l" defTabSz="914400" rtl="0" eaLnBrk="1" latinLnBrk="0" hangingPunct="1">
              <a:lnSpc>
                <a:spcPct val="90000"/>
              </a:lnSpc>
              <a:spcBef>
                <a:spcPts val="1000"/>
              </a:spcBef>
              <a:buFont typeface="Arial"/>
              <a:buNone/>
              <a:defRPr sz="1200" b="1" i="0" kern="1200" spc="100" baseline="0">
                <a:solidFill>
                  <a:schemeClr val="bg1"/>
                </a:solidFill>
                <a:latin typeface="Sentinel Black" charset="0"/>
                <a:ea typeface="Sentinel Black" charset="0"/>
                <a:cs typeface="Sentinel Black" charset="0"/>
              </a:defRPr>
            </a:lvl1pPr>
            <a:lvl2pPr marL="685800" indent="-228600" algn="l" defTabSz="914400" rtl="0" eaLnBrk="1" latinLnBrk="0" hangingPunct="1">
              <a:lnSpc>
                <a:spcPct val="90000"/>
              </a:lnSpc>
              <a:spcBef>
                <a:spcPts val="500"/>
              </a:spcBef>
              <a:buFont typeface="Arial" charset="0"/>
              <a:buChar char="•"/>
              <a:defRPr sz="1200" kern="1200" baseline="0">
                <a:solidFill>
                  <a:schemeClr val="bg1"/>
                </a:solidFill>
                <a:latin typeface="Sentinel Book" charset="0"/>
                <a:ea typeface="Sentinel Book" charset="0"/>
                <a:cs typeface="Sentinel Book" charset="0"/>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Sentinel Book" charset="0"/>
                <a:ea typeface="Sentinel Book" charset="0"/>
                <a:cs typeface="Sentinel Book" charset="0"/>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Sentinel Book" charset="0"/>
                <a:ea typeface="Sentinel Book" charset="0"/>
                <a:cs typeface="Sentinel Book" charset="0"/>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Sentinel Book" charset="0"/>
                <a:ea typeface="Sentinel Book" charset="0"/>
                <a:cs typeface="Sentinel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spcBef>
                <a:spcPts val="1280"/>
              </a:spcBef>
              <a:spcAft>
                <a:spcPts val="853"/>
              </a:spcAft>
            </a:pPr>
            <a:r>
              <a:rPr lang="en-US" sz="1900" b="0" kern="1100" spc="284">
                <a:solidFill>
                  <a:srgbClr val="044A50"/>
                </a:solidFill>
                <a:latin typeface="Mark Pro Book" panose="020B0604020201010104"/>
                <a:ea typeface="Mark Pro Book" panose="020B0604020201010104"/>
                <a:cs typeface="Mark Pro Heavy"/>
              </a:rPr>
              <a:t>STATEWIDE HIGHLIGHTS</a:t>
            </a:r>
          </a:p>
          <a:p>
            <a:pPr>
              <a:lnSpc>
                <a:spcPct val="100000"/>
              </a:lnSpc>
              <a:spcBef>
                <a:spcPts val="1280"/>
              </a:spcBef>
              <a:spcAft>
                <a:spcPts val="853"/>
              </a:spcAft>
            </a:pPr>
            <a:r>
              <a:rPr lang="en-US" sz="1900" b="0" kern="1100" spc="284">
                <a:solidFill>
                  <a:srgbClr val="044A50"/>
                </a:solidFill>
                <a:latin typeface="Mark Pro Book" panose="020B0604020201010104"/>
                <a:ea typeface="Mark Pro Book" panose="020B0604020201010104"/>
                <a:cs typeface="Mark Pro Heavy"/>
              </a:rPr>
              <a:t>Compared to 2023…</a:t>
            </a:r>
          </a:p>
          <a:p>
            <a:pPr marL="285778" indent="-285778">
              <a:lnSpc>
                <a:spcPct val="100000"/>
              </a:lnSpc>
              <a:spcBef>
                <a:spcPts val="1280"/>
              </a:spcBef>
              <a:spcAft>
                <a:spcPts val="853"/>
              </a:spcAft>
              <a:buFont typeface="Arial" panose="020B0604020202020204" pitchFamily="34" charset="0"/>
              <a:buChar char="•"/>
            </a:pPr>
            <a:r>
              <a:rPr lang="en-US" sz="1900" b="0" kern="1100" spc="284">
                <a:solidFill>
                  <a:srgbClr val="044A50"/>
                </a:solidFill>
                <a:latin typeface="Mark Pro Book" panose="020B0604020201010104"/>
                <a:ea typeface="Mark Pro Book" panose="020B0604020201010104"/>
                <a:cs typeface="Mark Pro Heavy"/>
              </a:rPr>
              <a:t>Occupancy in 2024 was up </a:t>
            </a:r>
            <a:r>
              <a:rPr lang="en-US" sz="1900" kern="1100" spc="284">
                <a:solidFill>
                  <a:srgbClr val="92D050"/>
                </a:solidFill>
                <a:latin typeface="Mark Pro Book" panose="020B0604020201010104"/>
                <a:ea typeface="Mark Pro Book" panose="020B0604020201010104"/>
                <a:cs typeface="Mark Pro Heavy"/>
              </a:rPr>
              <a:t>1.6%</a:t>
            </a:r>
          </a:p>
          <a:p>
            <a:pPr marL="285778" indent="-285778">
              <a:lnSpc>
                <a:spcPct val="100000"/>
              </a:lnSpc>
              <a:spcBef>
                <a:spcPts val="1280"/>
              </a:spcBef>
              <a:spcAft>
                <a:spcPts val="853"/>
              </a:spcAft>
              <a:buFont typeface="Arial" panose="020B0604020202020204" pitchFamily="34" charset="0"/>
              <a:buChar char="•"/>
            </a:pPr>
            <a:r>
              <a:rPr lang="en-US" sz="1900" b="0" kern="1100" spc="284">
                <a:solidFill>
                  <a:srgbClr val="044A50"/>
                </a:solidFill>
                <a:latin typeface="Mark Pro Book" panose="020B0604020201010104"/>
                <a:ea typeface="Mark Pro Book" panose="020B0604020201010104"/>
                <a:cs typeface="Mark Pro Heavy"/>
              </a:rPr>
              <a:t>Room Revenue in 2024 was up </a:t>
            </a:r>
            <a:r>
              <a:rPr lang="en-US" sz="1900" kern="1100" spc="284">
                <a:solidFill>
                  <a:srgbClr val="92D050"/>
                </a:solidFill>
                <a:latin typeface="Mark Pro Book" panose="020B0604020201010104"/>
                <a:ea typeface="Mark Pro Book" panose="020B0604020201010104"/>
                <a:cs typeface="Mark Pro Heavy"/>
              </a:rPr>
              <a:t>2.0% </a:t>
            </a:r>
          </a:p>
          <a:p>
            <a:pPr marL="285778" indent="-285778">
              <a:lnSpc>
                <a:spcPct val="100000"/>
              </a:lnSpc>
              <a:spcBef>
                <a:spcPts val="1280"/>
              </a:spcBef>
              <a:spcAft>
                <a:spcPts val="853"/>
              </a:spcAft>
              <a:buFont typeface="Arial" panose="020B0604020202020204" pitchFamily="34" charset="0"/>
              <a:buChar char="•"/>
            </a:pPr>
            <a:r>
              <a:rPr lang="en-US" sz="1900" b="0" kern="1100" spc="284">
                <a:solidFill>
                  <a:srgbClr val="044A50"/>
                </a:solidFill>
                <a:latin typeface="Mark Pro Book" panose="020B0604020201010104"/>
                <a:ea typeface="Mark Pro Book" panose="020B0604020201010104"/>
                <a:cs typeface="Mark Pro Heavy"/>
              </a:rPr>
              <a:t>Room Supply in 2024 was up </a:t>
            </a:r>
            <a:r>
              <a:rPr lang="en-US" sz="1900" kern="1100" spc="284">
                <a:solidFill>
                  <a:srgbClr val="92D050"/>
                </a:solidFill>
                <a:latin typeface="Mark Pro Book" panose="020B0604020201010104"/>
                <a:ea typeface="Mark Pro Book" panose="020B0604020201010104"/>
                <a:cs typeface="Mark Pro Heavy"/>
              </a:rPr>
              <a:t>0.1%</a:t>
            </a:r>
          </a:p>
          <a:p>
            <a:pPr marL="285778" indent="-285778">
              <a:lnSpc>
                <a:spcPct val="100000"/>
              </a:lnSpc>
              <a:spcBef>
                <a:spcPts val="1280"/>
              </a:spcBef>
              <a:spcAft>
                <a:spcPts val="853"/>
              </a:spcAft>
              <a:buFont typeface="Arial" panose="020B0604020202020204" pitchFamily="34" charset="0"/>
              <a:buChar char="•"/>
            </a:pPr>
            <a:r>
              <a:rPr lang="en-US" sz="1900" b="0" kern="1100" spc="284">
                <a:solidFill>
                  <a:srgbClr val="044A50"/>
                </a:solidFill>
                <a:latin typeface="Mark Pro Book" panose="020B0604020201010104"/>
                <a:ea typeface="Mark Pro Book" panose="020B0604020201010104"/>
                <a:cs typeface="Mark Pro Heavy"/>
              </a:rPr>
              <a:t>Room Demand in 2024 was up </a:t>
            </a:r>
            <a:r>
              <a:rPr lang="en-US" sz="1900" kern="1100" spc="284">
                <a:solidFill>
                  <a:srgbClr val="92D050"/>
                </a:solidFill>
                <a:latin typeface="Mark Pro Book" panose="020B0604020201010104"/>
                <a:ea typeface="Mark Pro Book" panose="020B0604020201010104"/>
                <a:cs typeface="Mark Pro Heavy"/>
              </a:rPr>
              <a:t>1.7%</a:t>
            </a:r>
          </a:p>
          <a:p>
            <a:pPr marL="285778" indent="-285778">
              <a:lnSpc>
                <a:spcPct val="100000"/>
              </a:lnSpc>
              <a:spcBef>
                <a:spcPts val="1280"/>
              </a:spcBef>
              <a:spcAft>
                <a:spcPts val="853"/>
              </a:spcAft>
              <a:buFont typeface="Arial" panose="020B0604020202020204" pitchFamily="34" charset="0"/>
              <a:buChar char="•"/>
            </a:pPr>
            <a:r>
              <a:rPr lang="en-US" sz="1900" b="0" kern="1100" spc="284">
                <a:solidFill>
                  <a:srgbClr val="044A50"/>
                </a:solidFill>
                <a:latin typeface="Mark Pro Book" panose="020B0604020201010104"/>
                <a:ea typeface="Mark Pro Book" panose="020B0604020201010104"/>
                <a:cs typeface="Mark Pro Heavy"/>
              </a:rPr>
              <a:t>Average Dormitory Rate (ADR) in 2024 was up </a:t>
            </a:r>
            <a:r>
              <a:rPr lang="en-US" sz="1900" kern="1100" spc="284">
                <a:solidFill>
                  <a:srgbClr val="92D050"/>
                </a:solidFill>
                <a:latin typeface="Mark Pro Book" panose="020B0604020201010104"/>
                <a:ea typeface="Mark Pro Book" panose="020B0604020201010104"/>
                <a:cs typeface="Mark Pro Heavy"/>
              </a:rPr>
              <a:t>0.3% </a:t>
            </a:r>
          </a:p>
          <a:p>
            <a:pPr marL="285778" indent="-285778">
              <a:lnSpc>
                <a:spcPct val="100000"/>
              </a:lnSpc>
              <a:spcBef>
                <a:spcPts val="1280"/>
              </a:spcBef>
              <a:spcAft>
                <a:spcPts val="853"/>
              </a:spcAft>
              <a:buFont typeface="Arial" panose="020B0604020202020204" pitchFamily="34" charset="0"/>
              <a:buChar char="•"/>
            </a:pPr>
            <a:r>
              <a:rPr lang="en-US" sz="1900" b="0" kern="1100" spc="284">
                <a:solidFill>
                  <a:srgbClr val="044A50"/>
                </a:solidFill>
                <a:latin typeface="Mark Pro Book" panose="020B0604020201010104"/>
                <a:ea typeface="Mark Pro Book" panose="020B0604020201010104"/>
                <a:cs typeface="Mark Pro Heavy"/>
              </a:rPr>
              <a:t>Revenue Per Available Room (RevPAR) in 2024 was up </a:t>
            </a:r>
            <a:r>
              <a:rPr lang="en-US" sz="1900" kern="1100" spc="284">
                <a:solidFill>
                  <a:srgbClr val="92D050"/>
                </a:solidFill>
                <a:latin typeface="Mark Pro Book" panose="020B0604020201010104"/>
                <a:ea typeface="Mark Pro Book" panose="020B0604020201010104"/>
                <a:cs typeface="Mark Pro Heavy"/>
              </a:rPr>
              <a:t>1.9%</a:t>
            </a:r>
          </a:p>
        </p:txBody>
      </p:sp>
      <p:pic>
        <p:nvPicPr>
          <p:cNvPr id="3" name="Picture 2" descr="A breakfast table with a coffee mug and a bowl of food&#10;&#10;Description automatically generated">
            <a:extLst>
              <a:ext uri="{FF2B5EF4-FFF2-40B4-BE49-F238E27FC236}">
                <a16:creationId xmlns:a16="http://schemas.microsoft.com/office/drawing/2014/main" id="{4B23E7F3-6D30-ABA5-EFA9-8A83473D65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9863" y="0"/>
            <a:ext cx="7010400" cy="9753600"/>
          </a:xfrm>
          <a:prstGeom prst="rect">
            <a:avLst/>
          </a:prstGeom>
        </p:spPr>
      </p:pic>
      <p:sp>
        <p:nvSpPr>
          <p:cNvPr id="5" name="TextBox 4">
            <a:extLst>
              <a:ext uri="{FF2B5EF4-FFF2-40B4-BE49-F238E27FC236}">
                <a16:creationId xmlns:a16="http://schemas.microsoft.com/office/drawing/2014/main" id="{A570B17B-6F13-685F-8E59-3E17ACC54309}"/>
              </a:ext>
            </a:extLst>
          </p:cNvPr>
          <p:cNvSpPr txBox="1"/>
          <p:nvPr/>
        </p:nvSpPr>
        <p:spPr>
          <a:xfrm>
            <a:off x="14747840" y="9065432"/>
            <a:ext cx="2206182" cy="354841"/>
          </a:xfrm>
          <a:prstGeom prst="rect">
            <a:avLst/>
          </a:prstGeom>
          <a:noFill/>
        </p:spPr>
        <p:txBody>
          <a:bodyPr wrap="square" rtlCol="0">
            <a:spAutoFit/>
          </a:bodyPr>
          <a:lstStyle/>
          <a:p>
            <a:pPr algn="r"/>
            <a:r>
              <a:rPr lang="en-US" sz="853">
                <a:solidFill>
                  <a:schemeClr val="bg1">
                    <a:lumMod val="75000"/>
                  </a:schemeClr>
                </a:solidFill>
                <a:effectLst>
                  <a:outerShdw blurRad="38100" dist="38100" dir="2700000" algn="tl">
                    <a:srgbClr val="000000">
                      <a:alpha val="43137"/>
                    </a:srgbClr>
                  </a:outerShdw>
                </a:effectLst>
                <a:latin typeface="Mark Pro Book" panose="020B0604020201010104" pitchFamily="34" charset="77"/>
              </a:rPr>
              <a:t>Balch Hotel, Dufur OR</a:t>
            </a:r>
          </a:p>
          <a:p>
            <a:pPr algn="r"/>
            <a:r>
              <a:rPr lang="en-US" sz="853">
                <a:solidFill>
                  <a:schemeClr val="bg1">
                    <a:lumMod val="75000"/>
                  </a:schemeClr>
                </a:solidFill>
                <a:effectLst>
                  <a:outerShdw blurRad="38100" dist="38100" dir="2700000" algn="tl">
                    <a:srgbClr val="000000">
                      <a:alpha val="43137"/>
                    </a:srgbClr>
                  </a:outerShdw>
                </a:effectLst>
                <a:latin typeface="Mark Pro Book" panose="020B0604020201010104" pitchFamily="34" charset="77"/>
              </a:rPr>
              <a:t>Photo Courtesy of Michael Hanson</a:t>
            </a:r>
          </a:p>
        </p:txBody>
      </p:sp>
    </p:spTree>
    <p:extLst>
      <p:ext uri="{BB962C8B-B14F-4D97-AF65-F5344CB8AC3E}">
        <p14:creationId xmlns:p14="http://schemas.microsoft.com/office/powerpoint/2010/main" val="13059461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2CEC49-1FC9-4FAF-7937-1C6270D7DEA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48B32D5-9C2B-9DDF-A21B-B8592E0FDF19}"/>
              </a:ext>
            </a:extLst>
          </p:cNvPr>
          <p:cNvSpPr txBox="1"/>
          <p:nvPr/>
        </p:nvSpPr>
        <p:spPr>
          <a:xfrm>
            <a:off x="1791317" y="307773"/>
            <a:ext cx="8793934" cy="954107"/>
          </a:xfrm>
          <a:prstGeom prst="rect">
            <a:avLst/>
          </a:prstGeom>
          <a:noFill/>
        </p:spPr>
        <p:txBody>
          <a:bodyPr wrap="square" rtlCol="0">
            <a:spAutoFit/>
          </a:bodyPr>
          <a:lstStyle/>
          <a:p>
            <a:r>
              <a:rPr lang="en-US" sz="2800">
                <a:solidFill>
                  <a:srgbClr val="0A3A3F"/>
                </a:solidFill>
                <a:latin typeface="Mark Pro Heavy" panose="020B0904020201010104" pitchFamily="34" charset="0"/>
              </a:rPr>
              <a:t>% RECOVERY FROM PRE-COVID (2019)</a:t>
            </a:r>
          </a:p>
          <a:p>
            <a:r>
              <a:rPr lang="en-US" sz="2800">
                <a:solidFill>
                  <a:srgbClr val="72A2A6"/>
                </a:solidFill>
                <a:latin typeface="Mark Pro Heavy" panose="020B0904020201010104" pitchFamily="34" charset="0"/>
              </a:rPr>
              <a:t>COAST 2024</a:t>
            </a:r>
          </a:p>
        </p:txBody>
      </p:sp>
      <p:sp>
        <p:nvSpPr>
          <p:cNvPr id="3" name="TextBox 2">
            <a:extLst>
              <a:ext uri="{FF2B5EF4-FFF2-40B4-BE49-F238E27FC236}">
                <a16:creationId xmlns:a16="http://schemas.microsoft.com/office/drawing/2014/main" id="{94413E0A-3D58-0AF9-C276-1972ADFA73C4}"/>
              </a:ext>
            </a:extLst>
          </p:cNvPr>
          <p:cNvSpPr txBox="1"/>
          <p:nvPr/>
        </p:nvSpPr>
        <p:spPr>
          <a:xfrm>
            <a:off x="15002754" y="9445823"/>
            <a:ext cx="6505303" cy="307777"/>
          </a:xfrm>
          <a:prstGeom prst="rect">
            <a:avLst/>
          </a:prstGeom>
          <a:noFill/>
        </p:spPr>
        <p:txBody>
          <a:bodyPr wrap="square">
            <a:spAutoFit/>
          </a:bodyPr>
          <a:lstStyle/>
          <a:p>
            <a:r>
              <a:rPr lang="en-US" sz="1400">
                <a:solidFill>
                  <a:srgbClr val="0A3A3F"/>
                </a:solidFill>
                <a:latin typeface="Mark Pro Book" panose="020B0604020201010104" pitchFamily="34" charset="0"/>
              </a:rPr>
              <a:t>SOURCE: </a:t>
            </a:r>
            <a:r>
              <a:rPr lang="en-US" sz="1400" err="1">
                <a:solidFill>
                  <a:srgbClr val="0A3A3F"/>
                </a:solidFill>
                <a:latin typeface="Mark Pro Book" panose="020B0604020201010104" pitchFamily="34" charset="0"/>
              </a:rPr>
              <a:t>AirDNA</a:t>
            </a:r>
            <a:r>
              <a:rPr lang="en-US" sz="1400">
                <a:solidFill>
                  <a:srgbClr val="0A3A3F"/>
                </a:solidFill>
                <a:latin typeface="Mark Pro Book" panose="020B0604020201010104" pitchFamily="34" charset="0"/>
              </a:rPr>
              <a:t> </a:t>
            </a:r>
            <a:endParaRPr lang="en-US" sz="4002">
              <a:solidFill>
                <a:srgbClr val="0A3A3F"/>
              </a:solidFill>
              <a:latin typeface="Mark Pro Book" panose="020B0604020201010104" pitchFamily="34" charset="0"/>
            </a:endParaRPr>
          </a:p>
        </p:txBody>
      </p:sp>
      <p:graphicFrame>
        <p:nvGraphicFramePr>
          <p:cNvPr id="6" name="Chart 5">
            <a:extLst>
              <a:ext uri="{FF2B5EF4-FFF2-40B4-BE49-F238E27FC236}">
                <a16:creationId xmlns:a16="http://schemas.microsoft.com/office/drawing/2014/main" id="{DAA45A52-C485-AEDC-5426-291FD25EA7C6}"/>
              </a:ext>
            </a:extLst>
          </p:cNvPr>
          <p:cNvGraphicFramePr>
            <a:graphicFrameLocks/>
          </p:cNvGraphicFramePr>
          <p:nvPr>
            <p:extLst>
              <p:ext uri="{D42A27DB-BD31-4B8C-83A1-F6EECF244321}">
                <p14:modId xmlns:p14="http://schemas.microsoft.com/office/powerpoint/2010/main" val="2744623973"/>
              </p:ext>
            </p:extLst>
          </p:nvPr>
        </p:nvGraphicFramePr>
        <p:xfrm>
          <a:off x="2219433" y="1808019"/>
          <a:ext cx="12901396" cy="691341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579279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alpha val="96000"/>
          </a:schemeClr>
        </a:solidFill>
        <a:effectLst/>
      </p:bgPr>
    </p:bg>
    <p:spTree>
      <p:nvGrpSpPr>
        <p:cNvPr id="1" name="">
          <a:extLst>
            <a:ext uri="{FF2B5EF4-FFF2-40B4-BE49-F238E27FC236}">
              <a16:creationId xmlns:a16="http://schemas.microsoft.com/office/drawing/2014/main" id="{2E11E505-0829-FE1A-DD62-B7A4EFECBCC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766F6FE-EA80-0859-0157-6DD79DA86924}"/>
              </a:ext>
            </a:extLst>
          </p:cNvPr>
          <p:cNvSpPr txBox="1"/>
          <p:nvPr/>
        </p:nvSpPr>
        <p:spPr>
          <a:xfrm>
            <a:off x="1791317" y="307773"/>
            <a:ext cx="8793934" cy="954107"/>
          </a:xfrm>
          <a:prstGeom prst="rect">
            <a:avLst/>
          </a:prstGeom>
          <a:noFill/>
        </p:spPr>
        <p:txBody>
          <a:bodyPr wrap="square" rtlCol="0">
            <a:spAutoFit/>
          </a:bodyPr>
          <a:lstStyle/>
          <a:p>
            <a:r>
              <a:rPr lang="en-US" sz="2800">
                <a:solidFill>
                  <a:srgbClr val="0A3A3F"/>
                </a:solidFill>
                <a:latin typeface="Mark Pro Heavy" panose="020B0904020201010104" pitchFamily="34" charset="0"/>
              </a:rPr>
              <a:t>% RECOVERY FROM PRE-COVID (2019)</a:t>
            </a:r>
          </a:p>
          <a:p>
            <a:r>
              <a:rPr lang="en-US" sz="2800">
                <a:solidFill>
                  <a:srgbClr val="72A2A6"/>
                </a:solidFill>
                <a:latin typeface="Mark Pro Heavy" panose="020B0904020201010104" pitchFamily="34" charset="0"/>
              </a:rPr>
              <a:t>WILLAMETTE VALLEY 2024</a:t>
            </a:r>
          </a:p>
        </p:txBody>
      </p:sp>
      <p:sp>
        <p:nvSpPr>
          <p:cNvPr id="3" name="TextBox 2">
            <a:extLst>
              <a:ext uri="{FF2B5EF4-FFF2-40B4-BE49-F238E27FC236}">
                <a16:creationId xmlns:a16="http://schemas.microsoft.com/office/drawing/2014/main" id="{AA365404-EA4E-0C6A-6AB6-5EC3C073920A}"/>
              </a:ext>
            </a:extLst>
          </p:cNvPr>
          <p:cNvSpPr txBox="1"/>
          <p:nvPr/>
        </p:nvSpPr>
        <p:spPr>
          <a:xfrm>
            <a:off x="15002754" y="9445823"/>
            <a:ext cx="6505303" cy="307777"/>
          </a:xfrm>
          <a:prstGeom prst="rect">
            <a:avLst/>
          </a:prstGeom>
          <a:noFill/>
        </p:spPr>
        <p:txBody>
          <a:bodyPr wrap="square">
            <a:spAutoFit/>
          </a:bodyPr>
          <a:lstStyle/>
          <a:p>
            <a:r>
              <a:rPr lang="en-US" sz="1400">
                <a:solidFill>
                  <a:srgbClr val="0A3A3F"/>
                </a:solidFill>
                <a:latin typeface="Mark Pro Book" panose="020B0604020201010104" pitchFamily="34" charset="0"/>
              </a:rPr>
              <a:t>SOURCE: </a:t>
            </a:r>
            <a:r>
              <a:rPr lang="en-US" sz="1400" err="1">
                <a:solidFill>
                  <a:srgbClr val="0A3A3F"/>
                </a:solidFill>
                <a:latin typeface="Mark Pro Book" panose="020B0604020201010104" pitchFamily="34" charset="0"/>
              </a:rPr>
              <a:t>AirDNA</a:t>
            </a:r>
            <a:r>
              <a:rPr lang="en-US" sz="1400">
                <a:solidFill>
                  <a:srgbClr val="0A3A3F"/>
                </a:solidFill>
                <a:latin typeface="Mark Pro Book" panose="020B0604020201010104" pitchFamily="34" charset="0"/>
              </a:rPr>
              <a:t> </a:t>
            </a:r>
            <a:endParaRPr lang="en-US" sz="4002">
              <a:solidFill>
                <a:srgbClr val="0A3A3F"/>
              </a:solidFill>
              <a:latin typeface="Mark Pro Book" panose="020B0604020201010104" pitchFamily="34" charset="0"/>
            </a:endParaRPr>
          </a:p>
        </p:txBody>
      </p:sp>
      <p:graphicFrame>
        <p:nvGraphicFramePr>
          <p:cNvPr id="4" name="Chart 3">
            <a:extLst>
              <a:ext uri="{FF2B5EF4-FFF2-40B4-BE49-F238E27FC236}">
                <a16:creationId xmlns:a16="http://schemas.microsoft.com/office/drawing/2014/main" id="{F9D06DCF-A8AD-D1E8-23F1-4C9D82C52C13}"/>
              </a:ext>
            </a:extLst>
          </p:cNvPr>
          <p:cNvGraphicFramePr>
            <a:graphicFrameLocks/>
          </p:cNvGraphicFramePr>
          <p:nvPr>
            <p:extLst>
              <p:ext uri="{D42A27DB-BD31-4B8C-83A1-F6EECF244321}">
                <p14:modId xmlns:p14="http://schemas.microsoft.com/office/powerpoint/2010/main" val="1150938447"/>
              </p:ext>
            </p:extLst>
          </p:nvPr>
        </p:nvGraphicFramePr>
        <p:xfrm>
          <a:off x="2344123" y="1787236"/>
          <a:ext cx="12652015" cy="724592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603007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945535-089E-D9C2-CB1D-3A93D54B5E9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95372EF-E4FE-47CF-FA73-6CE4CF3C8B2A}"/>
              </a:ext>
            </a:extLst>
          </p:cNvPr>
          <p:cNvSpPr txBox="1"/>
          <p:nvPr/>
        </p:nvSpPr>
        <p:spPr>
          <a:xfrm>
            <a:off x="1791317" y="307773"/>
            <a:ext cx="8793934" cy="954107"/>
          </a:xfrm>
          <a:prstGeom prst="rect">
            <a:avLst/>
          </a:prstGeom>
          <a:noFill/>
        </p:spPr>
        <p:txBody>
          <a:bodyPr wrap="square" rtlCol="0">
            <a:spAutoFit/>
          </a:bodyPr>
          <a:lstStyle/>
          <a:p>
            <a:r>
              <a:rPr lang="en-US" sz="2800">
                <a:solidFill>
                  <a:srgbClr val="0A3A3F"/>
                </a:solidFill>
                <a:latin typeface="Mark Pro Heavy" panose="020B0904020201010104" pitchFamily="34" charset="0"/>
              </a:rPr>
              <a:t>% RECOVERY FROM PRE-COVID (2019)</a:t>
            </a:r>
          </a:p>
          <a:p>
            <a:r>
              <a:rPr lang="en-US" sz="2800">
                <a:solidFill>
                  <a:srgbClr val="72A2A6"/>
                </a:solidFill>
                <a:latin typeface="Mark Pro Heavy" panose="020B0904020201010104" pitchFamily="34" charset="0"/>
              </a:rPr>
              <a:t>PORTLAND 2024</a:t>
            </a:r>
          </a:p>
        </p:txBody>
      </p:sp>
      <p:sp>
        <p:nvSpPr>
          <p:cNvPr id="3" name="TextBox 2">
            <a:extLst>
              <a:ext uri="{FF2B5EF4-FFF2-40B4-BE49-F238E27FC236}">
                <a16:creationId xmlns:a16="http://schemas.microsoft.com/office/drawing/2014/main" id="{13C48015-44E2-1248-BA38-B4211959473D}"/>
              </a:ext>
            </a:extLst>
          </p:cNvPr>
          <p:cNvSpPr txBox="1"/>
          <p:nvPr/>
        </p:nvSpPr>
        <p:spPr>
          <a:xfrm>
            <a:off x="15002754" y="9445823"/>
            <a:ext cx="6505303" cy="307777"/>
          </a:xfrm>
          <a:prstGeom prst="rect">
            <a:avLst/>
          </a:prstGeom>
          <a:noFill/>
        </p:spPr>
        <p:txBody>
          <a:bodyPr wrap="square">
            <a:spAutoFit/>
          </a:bodyPr>
          <a:lstStyle/>
          <a:p>
            <a:r>
              <a:rPr lang="en-US" sz="1400">
                <a:solidFill>
                  <a:srgbClr val="0A3A3F"/>
                </a:solidFill>
                <a:latin typeface="Mark Pro Book" panose="020B0604020201010104" pitchFamily="34" charset="0"/>
              </a:rPr>
              <a:t>SOURCE: </a:t>
            </a:r>
            <a:r>
              <a:rPr lang="en-US" sz="1400" err="1">
                <a:solidFill>
                  <a:srgbClr val="0A3A3F"/>
                </a:solidFill>
                <a:latin typeface="Mark Pro Book" panose="020B0604020201010104" pitchFamily="34" charset="0"/>
              </a:rPr>
              <a:t>AirDNA</a:t>
            </a:r>
            <a:r>
              <a:rPr lang="en-US" sz="1400">
                <a:solidFill>
                  <a:srgbClr val="0A3A3F"/>
                </a:solidFill>
                <a:latin typeface="Mark Pro Book" panose="020B0604020201010104" pitchFamily="34" charset="0"/>
              </a:rPr>
              <a:t> </a:t>
            </a:r>
            <a:endParaRPr lang="en-US" sz="4002">
              <a:solidFill>
                <a:srgbClr val="0A3A3F"/>
              </a:solidFill>
              <a:latin typeface="Mark Pro Book" panose="020B0604020201010104" pitchFamily="34" charset="0"/>
            </a:endParaRPr>
          </a:p>
        </p:txBody>
      </p:sp>
      <p:graphicFrame>
        <p:nvGraphicFramePr>
          <p:cNvPr id="5" name="Chart 4">
            <a:extLst>
              <a:ext uri="{FF2B5EF4-FFF2-40B4-BE49-F238E27FC236}">
                <a16:creationId xmlns:a16="http://schemas.microsoft.com/office/drawing/2014/main" id="{ACD32087-5226-478C-3D74-022FA5BE4879}"/>
              </a:ext>
            </a:extLst>
          </p:cNvPr>
          <p:cNvGraphicFramePr>
            <a:graphicFrameLocks/>
          </p:cNvGraphicFramePr>
          <p:nvPr>
            <p:extLst>
              <p:ext uri="{D42A27DB-BD31-4B8C-83A1-F6EECF244321}">
                <p14:modId xmlns:p14="http://schemas.microsoft.com/office/powerpoint/2010/main" val="1570518699"/>
              </p:ext>
            </p:extLst>
          </p:nvPr>
        </p:nvGraphicFramePr>
        <p:xfrm>
          <a:off x="2419457" y="1760561"/>
          <a:ext cx="12501348" cy="697400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267705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A31EF9-BF67-990B-16C6-B0BDB3E9D29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D654D03-A945-5C99-767B-7EFE07ABE311}"/>
              </a:ext>
            </a:extLst>
          </p:cNvPr>
          <p:cNvSpPr txBox="1"/>
          <p:nvPr/>
        </p:nvSpPr>
        <p:spPr>
          <a:xfrm>
            <a:off x="1791317" y="307773"/>
            <a:ext cx="8793934" cy="954107"/>
          </a:xfrm>
          <a:prstGeom prst="rect">
            <a:avLst/>
          </a:prstGeom>
          <a:noFill/>
        </p:spPr>
        <p:txBody>
          <a:bodyPr wrap="square" rtlCol="0">
            <a:spAutoFit/>
          </a:bodyPr>
          <a:lstStyle/>
          <a:p>
            <a:r>
              <a:rPr lang="en-US" sz="2800">
                <a:solidFill>
                  <a:srgbClr val="0A3A3F"/>
                </a:solidFill>
                <a:latin typeface="Mark Pro Heavy" panose="020B0904020201010104" pitchFamily="34" charset="0"/>
              </a:rPr>
              <a:t>% RECOVERY FROM PRE-COVID (2019)</a:t>
            </a:r>
          </a:p>
          <a:p>
            <a:r>
              <a:rPr lang="en-US" sz="2800">
                <a:solidFill>
                  <a:srgbClr val="72A2A6"/>
                </a:solidFill>
                <a:latin typeface="Mark Pro Heavy" panose="020B0904020201010104" pitchFamily="34" charset="0"/>
              </a:rPr>
              <a:t>MT. HOOD/CRG 2024</a:t>
            </a:r>
          </a:p>
        </p:txBody>
      </p:sp>
      <p:sp>
        <p:nvSpPr>
          <p:cNvPr id="3" name="TextBox 2">
            <a:extLst>
              <a:ext uri="{FF2B5EF4-FFF2-40B4-BE49-F238E27FC236}">
                <a16:creationId xmlns:a16="http://schemas.microsoft.com/office/drawing/2014/main" id="{4C9C578B-E719-4E3D-6DDC-714F9AEC8BF7}"/>
              </a:ext>
            </a:extLst>
          </p:cNvPr>
          <p:cNvSpPr txBox="1"/>
          <p:nvPr/>
        </p:nvSpPr>
        <p:spPr>
          <a:xfrm>
            <a:off x="15002754" y="9445823"/>
            <a:ext cx="6505303" cy="307777"/>
          </a:xfrm>
          <a:prstGeom prst="rect">
            <a:avLst/>
          </a:prstGeom>
          <a:noFill/>
        </p:spPr>
        <p:txBody>
          <a:bodyPr wrap="square">
            <a:spAutoFit/>
          </a:bodyPr>
          <a:lstStyle/>
          <a:p>
            <a:r>
              <a:rPr lang="en-US" sz="1400">
                <a:solidFill>
                  <a:srgbClr val="0A3A3F"/>
                </a:solidFill>
                <a:latin typeface="Mark Pro Book" panose="020B0604020201010104" pitchFamily="34" charset="0"/>
              </a:rPr>
              <a:t>SOURCE: </a:t>
            </a:r>
            <a:r>
              <a:rPr lang="en-US" sz="1400" err="1">
                <a:solidFill>
                  <a:srgbClr val="0A3A3F"/>
                </a:solidFill>
                <a:latin typeface="Mark Pro Book" panose="020B0604020201010104" pitchFamily="34" charset="0"/>
              </a:rPr>
              <a:t>AirDNA</a:t>
            </a:r>
            <a:r>
              <a:rPr lang="en-US" sz="1400">
                <a:solidFill>
                  <a:srgbClr val="0A3A3F"/>
                </a:solidFill>
                <a:latin typeface="Mark Pro Book" panose="020B0604020201010104" pitchFamily="34" charset="0"/>
              </a:rPr>
              <a:t> </a:t>
            </a:r>
            <a:endParaRPr lang="en-US" sz="4002">
              <a:solidFill>
                <a:srgbClr val="0A3A3F"/>
              </a:solidFill>
              <a:latin typeface="Mark Pro Book" panose="020B0604020201010104" pitchFamily="34" charset="0"/>
            </a:endParaRPr>
          </a:p>
        </p:txBody>
      </p:sp>
      <p:graphicFrame>
        <p:nvGraphicFramePr>
          <p:cNvPr id="5" name="Chart 4">
            <a:extLst>
              <a:ext uri="{FF2B5EF4-FFF2-40B4-BE49-F238E27FC236}">
                <a16:creationId xmlns:a16="http://schemas.microsoft.com/office/drawing/2014/main" id="{4CC0985B-E890-D602-1C93-B5E52EA75C03}"/>
              </a:ext>
            </a:extLst>
          </p:cNvPr>
          <p:cNvGraphicFramePr>
            <a:graphicFrameLocks/>
          </p:cNvGraphicFramePr>
          <p:nvPr>
            <p:extLst>
              <p:ext uri="{D42A27DB-BD31-4B8C-83A1-F6EECF244321}">
                <p14:modId xmlns:p14="http://schemas.microsoft.com/office/powerpoint/2010/main" val="3651267697"/>
              </p:ext>
            </p:extLst>
          </p:nvPr>
        </p:nvGraphicFramePr>
        <p:xfrm>
          <a:off x="2317280" y="1620983"/>
          <a:ext cx="12705701" cy="759748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283796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72A2A6"/>
        </a:solidFill>
        <a:effectLst/>
      </p:bgPr>
    </p:bg>
    <p:spTree>
      <p:nvGrpSpPr>
        <p:cNvPr id="1" name="">
          <a:extLst>
            <a:ext uri="{FF2B5EF4-FFF2-40B4-BE49-F238E27FC236}">
              <a16:creationId xmlns:a16="http://schemas.microsoft.com/office/drawing/2014/main" id="{B6282DF9-8902-5AB6-55B7-0DFBADB43E5B}"/>
            </a:ext>
          </a:extLst>
        </p:cNvPr>
        <p:cNvGrpSpPr/>
        <p:nvPr/>
      </p:nvGrpSpPr>
      <p:grpSpPr>
        <a:xfrm>
          <a:off x="0" y="0"/>
          <a:ext cx="0" cy="0"/>
          <a:chOff x="0" y="0"/>
          <a:chExt cx="0" cy="0"/>
        </a:xfrm>
      </p:grpSpPr>
      <p:pic>
        <p:nvPicPr>
          <p:cNvPr id="3" name="Picture 2" descr="A person and person sitting on a couch with children&#10;&#10;Description automatically generated">
            <a:extLst>
              <a:ext uri="{FF2B5EF4-FFF2-40B4-BE49-F238E27FC236}">
                <a16:creationId xmlns:a16="http://schemas.microsoft.com/office/drawing/2014/main" id="{8E9A4971-6A0E-8717-3C89-88A0D30413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7553709" cy="9753600"/>
          </a:xfrm>
          <a:prstGeom prst="rect">
            <a:avLst/>
          </a:prstGeom>
        </p:spPr>
      </p:pic>
      <p:sp>
        <p:nvSpPr>
          <p:cNvPr id="4" name="TextBox 3">
            <a:extLst>
              <a:ext uri="{FF2B5EF4-FFF2-40B4-BE49-F238E27FC236}">
                <a16:creationId xmlns:a16="http://schemas.microsoft.com/office/drawing/2014/main" id="{E8996A36-6E0D-9423-304E-0FEC5C6B6163}"/>
              </a:ext>
            </a:extLst>
          </p:cNvPr>
          <p:cNvSpPr txBox="1"/>
          <p:nvPr/>
        </p:nvSpPr>
        <p:spPr>
          <a:xfrm>
            <a:off x="4028639" y="3831771"/>
            <a:ext cx="8775597" cy="1575817"/>
          </a:xfrm>
          <a:prstGeom prst="rect">
            <a:avLst/>
          </a:prstGeom>
          <a:noFill/>
        </p:spPr>
        <p:txBody>
          <a:bodyPr wrap="square" rtlCol="0">
            <a:noAutofit/>
          </a:bodyPr>
          <a:lstStyle/>
          <a:p>
            <a:pPr algn="ctr"/>
            <a:r>
              <a:rPr lang="en-US" sz="6068" spc="190">
                <a:solidFill>
                  <a:srgbClr val="F7F5F0"/>
                </a:solidFill>
                <a:effectLst>
                  <a:outerShdw blurRad="38100" dist="38100" dir="2700000" algn="tl">
                    <a:srgbClr val="000000">
                      <a:alpha val="43137"/>
                    </a:srgbClr>
                  </a:outerShdw>
                </a:effectLst>
                <a:latin typeface="Mark Pro Heavy" panose="020B0904020201010104"/>
                <a:ea typeface="Gza Seminegra" charset="0"/>
                <a:cs typeface="Sentinel Semibold Italic"/>
              </a:rPr>
              <a:t>THANK YOU</a:t>
            </a:r>
            <a:endParaRPr lang="en-US" sz="6068" spc="190">
              <a:solidFill>
                <a:srgbClr val="F7F5F0"/>
              </a:solidFill>
              <a:effectLst>
                <a:outerShdw blurRad="38100" dist="38100" dir="2700000" algn="tl">
                  <a:srgbClr val="000000">
                    <a:alpha val="43137"/>
                  </a:srgbClr>
                </a:outerShdw>
              </a:effectLst>
              <a:latin typeface="Mark Pro Heavy" panose="020B0904020201010104"/>
              <a:ea typeface="Mark Pro Bold"/>
              <a:cs typeface="Sentinel Semibold Italic"/>
            </a:endParaRPr>
          </a:p>
        </p:txBody>
      </p:sp>
      <p:sp>
        <p:nvSpPr>
          <p:cNvPr id="6" name="TextBox 5">
            <a:extLst>
              <a:ext uri="{FF2B5EF4-FFF2-40B4-BE49-F238E27FC236}">
                <a16:creationId xmlns:a16="http://schemas.microsoft.com/office/drawing/2014/main" id="{2D697F12-5D6F-ABFB-F831-5807101E9B97}"/>
              </a:ext>
            </a:extLst>
          </p:cNvPr>
          <p:cNvSpPr txBox="1"/>
          <p:nvPr/>
        </p:nvSpPr>
        <p:spPr>
          <a:xfrm>
            <a:off x="14568055" y="9303996"/>
            <a:ext cx="2433779" cy="354841"/>
          </a:xfrm>
          <a:prstGeom prst="rect">
            <a:avLst/>
          </a:prstGeom>
          <a:noFill/>
        </p:spPr>
        <p:txBody>
          <a:bodyPr wrap="square" rtlCol="0">
            <a:spAutoFit/>
          </a:bodyPr>
          <a:lstStyle/>
          <a:p>
            <a:pPr algn="r"/>
            <a:r>
              <a:rPr lang="en-US" sz="853">
                <a:solidFill>
                  <a:schemeClr val="bg1"/>
                </a:solidFill>
                <a:effectLst>
                  <a:outerShdw blurRad="38100" dist="38100" dir="2700000" algn="tl">
                    <a:srgbClr val="000000">
                      <a:alpha val="43137"/>
                    </a:srgbClr>
                  </a:outerShdw>
                </a:effectLst>
                <a:latin typeface="Mark Pro Book" panose="020B0604020201010104" pitchFamily="34" charset="77"/>
              </a:rPr>
              <a:t>Independence Hotel, Independence OR</a:t>
            </a:r>
          </a:p>
          <a:p>
            <a:pPr algn="r"/>
            <a:r>
              <a:rPr lang="en-US" sz="853">
                <a:solidFill>
                  <a:schemeClr val="bg1"/>
                </a:solidFill>
                <a:effectLst>
                  <a:outerShdw blurRad="38100" dist="38100" dir="2700000" algn="tl">
                    <a:srgbClr val="000000">
                      <a:alpha val="43137"/>
                    </a:srgbClr>
                  </a:outerShdw>
                </a:effectLst>
                <a:latin typeface="Mark Pro Book" panose="020B0604020201010104" pitchFamily="34" charset="77"/>
              </a:rPr>
              <a:t>Photo Courtesy of Joshua Rainey Photography</a:t>
            </a:r>
          </a:p>
        </p:txBody>
      </p:sp>
    </p:spTree>
    <p:extLst>
      <p:ext uri="{BB962C8B-B14F-4D97-AF65-F5344CB8AC3E}">
        <p14:creationId xmlns:p14="http://schemas.microsoft.com/office/powerpoint/2010/main" val="30315189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BB7AE2B-C011-8B19-F428-3AB9D3FF485D}"/>
              </a:ext>
            </a:extLst>
          </p:cNvPr>
          <p:cNvSpPr txBox="1"/>
          <p:nvPr/>
        </p:nvSpPr>
        <p:spPr>
          <a:xfrm>
            <a:off x="15307554" y="9445823"/>
            <a:ext cx="6505303" cy="307777"/>
          </a:xfrm>
          <a:prstGeom prst="rect">
            <a:avLst/>
          </a:prstGeom>
          <a:noFill/>
        </p:spPr>
        <p:txBody>
          <a:bodyPr wrap="square">
            <a:spAutoFit/>
          </a:bodyPr>
          <a:lstStyle/>
          <a:p>
            <a:r>
              <a:rPr lang="en-US" sz="1400">
                <a:solidFill>
                  <a:srgbClr val="0A3A3F"/>
                </a:solidFill>
                <a:latin typeface="Mark Pro Book" panose="020B0604020201010104" pitchFamily="34" charset="0"/>
              </a:rPr>
              <a:t>SOURCE: CoStar Group</a:t>
            </a:r>
            <a:endParaRPr lang="en-US" sz="4002">
              <a:solidFill>
                <a:srgbClr val="0A3A3F"/>
              </a:solidFill>
              <a:latin typeface="Mark Pro Book" panose="020B0604020201010104" pitchFamily="34" charset="0"/>
            </a:endParaRPr>
          </a:p>
        </p:txBody>
      </p:sp>
      <p:sp>
        <p:nvSpPr>
          <p:cNvPr id="2" name="TextBox 1">
            <a:extLst>
              <a:ext uri="{FF2B5EF4-FFF2-40B4-BE49-F238E27FC236}">
                <a16:creationId xmlns:a16="http://schemas.microsoft.com/office/drawing/2014/main" id="{97412050-8097-28BA-9E82-64D4EF76724F}"/>
              </a:ext>
            </a:extLst>
          </p:cNvPr>
          <p:cNvSpPr txBox="1"/>
          <p:nvPr/>
        </p:nvSpPr>
        <p:spPr>
          <a:xfrm>
            <a:off x="1789157" y="592797"/>
            <a:ext cx="7699400" cy="954107"/>
          </a:xfrm>
          <a:prstGeom prst="rect">
            <a:avLst/>
          </a:prstGeom>
          <a:solidFill>
            <a:schemeClr val="bg1"/>
          </a:solidFill>
          <a:ln>
            <a:noFill/>
          </a:ln>
        </p:spPr>
        <p:txBody>
          <a:bodyPr wrap="square" rtlCol="0">
            <a:spAutoFit/>
          </a:bodyPr>
          <a:lstStyle/>
          <a:p>
            <a:r>
              <a:rPr lang="en-US" sz="2800">
                <a:solidFill>
                  <a:srgbClr val="0A3A3F"/>
                </a:solidFill>
                <a:latin typeface="Mark Pro Heavy" panose="020B0904020201010104" pitchFamily="34" charset="0"/>
              </a:rPr>
              <a:t>STATEWIDE OCCUPANCY</a:t>
            </a:r>
            <a:endParaRPr lang="en-US" sz="2800">
              <a:latin typeface="Mark Pro Heavy" panose="020B0904020201010104" pitchFamily="34" charset="0"/>
            </a:endParaRPr>
          </a:p>
          <a:p>
            <a:r>
              <a:rPr lang="en-US" sz="2800">
                <a:solidFill>
                  <a:srgbClr val="72A2A6"/>
                </a:solidFill>
                <a:latin typeface="Mark Pro Heavy" panose="020B0904020201010104" pitchFamily="34" charset="0"/>
              </a:rPr>
              <a:t>2024 AVERAGE: 60.7% </a:t>
            </a:r>
          </a:p>
        </p:txBody>
      </p:sp>
      <p:sp>
        <p:nvSpPr>
          <p:cNvPr id="6" name="TextBox 5">
            <a:extLst>
              <a:ext uri="{FF2B5EF4-FFF2-40B4-BE49-F238E27FC236}">
                <a16:creationId xmlns:a16="http://schemas.microsoft.com/office/drawing/2014/main" id="{825ED2A3-A3C6-7FA0-6DFA-324CD899B236}"/>
              </a:ext>
            </a:extLst>
          </p:cNvPr>
          <p:cNvSpPr txBox="1"/>
          <p:nvPr/>
        </p:nvSpPr>
        <p:spPr>
          <a:xfrm>
            <a:off x="1940862" y="1454571"/>
            <a:ext cx="2760785" cy="184666"/>
          </a:xfrm>
          <a:prstGeom prst="rect">
            <a:avLst/>
          </a:prstGeom>
          <a:solidFill>
            <a:srgbClr val="FFFFFF"/>
          </a:solidFill>
        </p:spPr>
        <p:txBody>
          <a:bodyPr wrap="square" rtlCol="0">
            <a:spAutoFit/>
          </a:bodyPr>
          <a:lstStyle/>
          <a:p>
            <a:endParaRPr lang="en-US"/>
          </a:p>
        </p:txBody>
      </p:sp>
      <p:pic>
        <p:nvPicPr>
          <p:cNvPr id="7" name="Picture 6">
            <a:extLst>
              <a:ext uri="{FF2B5EF4-FFF2-40B4-BE49-F238E27FC236}">
                <a16:creationId xmlns:a16="http://schemas.microsoft.com/office/drawing/2014/main" id="{30D31A12-9BEA-86C4-1C75-C4FB5B1CE62C}"/>
              </a:ext>
            </a:extLst>
          </p:cNvPr>
          <p:cNvPicPr>
            <a:picLocks noChangeAspect="1"/>
          </p:cNvPicPr>
          <p:nvPr/>
        </p:nvPicPr>
        <p:blipFill>
          <a:blip r:embed="rId2"/>
          <a:srcRect t="610"/>
          <a:stretch/>
        </p:blipFill>
        <p:spPr>
          <a:xfrm>
            <a:off x="2820873" y="1775790"/>
            <a:ext cx="11698516" cy="7572377"/>
          </a:xfrm>
          <a:prstGeom prst="rect">
            <a:avLst/>
          </a:prstGeom>
        </p:spPr>
      </p:pic>
    </p:spTree>
    <p:extLst>
      <p:ext uri="{BB962C8B-B14F-4D97-AF65-F5344CB8AC3E}">
        <p14:creationId xmlns:p14="http://schemas.microsoft.com/office/powerpoint/2010/main" val="867972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C5005C7-7A82-EADB-1C45-EABDFBA08B88}"/>
              </a:ext>
            </a:extLst>
          </p:cNvPr>
          <p:cNvSpPr txBox="1"/>
          <p:nvPr/>
        </p:nvSpPr>
        <p:spPr>
          <a:xfrm>
            <a:off x="4413617" y="914990"/>
            <a:ext cx="1188720" cy="369332"/>
          </a:xfrm>
          <a:prstGeom prst="rect">
            <a:avLst/>
          </a:prstGeom>
          <a:solidFill>
            <a:schemeClr val="bg1"/>
          </a:solidFill>
        </p:spPr>
        <p:txBody>
          <a:bodyPr wrap="square" rtlCol="0">
            <a:spAutoFit/>
          </a:bodyPr>
          <a:lstStyle/>
          <a:p>
            <a:endParaRPr lang="en-US"/>
          </a:p>
        </p:txBody>
      </p:sp>
      <p:sp>
        <p:nvSpPr>
          <p:cNvPr id="7" name="TextBox 6">
            <a:extLst>
              <a:ext uri="{FF2B5EF4-FFF2-40B4-BE49-F238E27FC236}">
                <a16:creationId xmlns:a16="http://schemas.microsoft.com/office/drawing/2014/main" id="{558CBC81-1B6C-3E8D-A43A-E7CFD7B0A605}"/>
              </a:ext>
            </a:extLst>
          </p:cNvPr>
          <p:cNvSpPr txBox="1"/>
          <p:nvPr/>
        </p:nvSpPr>
        <p:spPr>
          <a:xfrm>
            <a:off x="3576408" y="1502138"/>
            <a:ext cx="1188720" cy="369332"/>
          </a:xfrm>
          <a:prstGeom prst="rect">
            <a:avLst/>
          </a:prstGeom>
          <a:solidFill>
            <a:schemeClr val="bg1"/>
          </a:solidFill>
          <a:ln>
            <a:noFill/>
          </a:ln>
        </p:spPr>
        <p:txBody>
          <a:bodyPr wrap="square" rtlCol="0">
            <a:spAutoFit/>
          </a:bodyPr>
          <a:lstStyle/>
          <a:p>
            <a:endParaRPr lang="en-US"/>
          </a:p>
        </p:txBody>
      </p:sp>
      <p:sp>
        <p:nvSpPr>
          <p:cNvPr id="8" name="TextBox 7">
            <a:extLst>
              <a:ext uri="{FF2B5EF4-FFF2-40B4-BE49-F238E27FC236}">
                <a16:creationId xmlns:a16="http://schemas.microsoft.com/office/drawing/2014/main" id="{2C8FEFEC-A17F-0802-6387-18D4E407C8A5}"/>
              </a:ext>
            </a:extLst>
          </p:cNvPr>
          <p:cNvSpPr txBox="1"/>
          <p:nvPr/>
        </p:nvSpPr>
        <p:spPr>
          <a:xfrm>
            <a:off x="1374692" y="671476"/>
            <a:ext cx="7093447" cy="954107"/>
          </a:xfrm>
          <a:prstGeom prst="rect">
            <a:avLst/>
          </a:prstGeom>
          <a:solidFill>
            <a:schemeClr val="bg1"/>
          </a:solidFill>
          <a:ln>
            <a:noFill/>
          </a:ln>
        </p:spPr>
        <p:txBody>
          <a:bodyPr wrap="square" rtlCol="0">
            <a:spAutoFit/>
          </a:bodyPr>
          <a:lstStyle/>
          <a:p>
            <a:r>
              <a:rPr lang="en-US" sz="2800">
                <a:solidFill>
                  <a:srgbClr val="0A3A3F"/>
                </a:solidFill>
                <a:latin typeface="Mark Pro Heavy" panose="020B0904020201010104" pitchFamily="34" charset="0"/>
              </a:rPr>
              <a:t>STATEWIDE REVENUE</a:t>
            </a:r>
            <a:endParaRPr lang="en-US" sz="2800">
              <a:latin typeface="Mark Pro Heavy" panose="020B0904020201010104" pitchFamily="34" charset="0"/>
            </a:endParaRPr>
          </a:p>
          <a:p>
            <a:r>
              <a:rPr lang="en-US" sz="2800">
                <a:solidFill>
                  <a:srgbClr val="72A2A6"/>
                </a:solidFill>
                <a:latin typeface="Mark Pro Heavy" panose="020B0904020201010104" pitchFamily="34" charset="0"/>
              </a:rPr>
              <a:t>2024 TOTAL: $2.2B</a:t>
            </a:r>
          </a:p>
        </p:txBody>
      </p:sp>
      <p:sp>
        <p:nvSpPr>
          <p:cNvPr id="9" name="TextBox 8">
            <a:extLst>
              <a:ext uri="{FF2B5EF4-FFF2-40B4-BE49-F238E27FC236}">
                <a16:creationId xmlns:a16="http://schemas.microsoft.com/office/drawing/2014/main" id="{F4FEDC59-86FB-3D58-CD15-C643E8B147E4}"/>
              </a:ext>
            </a:extLst>
          </p:cNvPr>
          <p:cNvSpPr txBox="1"/>
          <p:nvPr/>
        </p:nvSpPr>
        <p:spPr>
          <a:xfrm>
            <a:off x="1409983" y="1625583"/>
            <a:ext cx="2760785" cy="184666"/>
          </a:xfrm>
          <a:prstGeom prst="rect">
            <a:avLst/>
          </a:prstGeom>
          <a:solidFill>
            <a:srgbClr val="FFFFFF"/>
          </a:solidFill>
        </p:spPr>
        <p:txBody>
          <a:bodyPr wrap="square" rtlCol="0">
            <a:spAutoFit/>
          </a:bodyPr>
          <a:lstStyle/>
          <a:p>
            <a:endParaRPr lang="en-US"/>
          </a:p>
        </p:txBody>
      </p:sp>
      <p:sp>
        <p:nvSpPr>
          <p:cNvPr id="10" name="TextBox 9">
            <a:extLst>
              <a:ext uri="{FF2B5EF4-FFF2-40B4-BE49-F238E27FC236}">
                <a16:creationId xmlns:a16="http://schemas.microsoft.com/office/drawing/2014/main" id="{93B14CAB-CAC4-7C62-FC46-CABE3FBE778B}"/>
              </a:ext>
            </a:extLst>
          </p:cNvPr>
          <p:cNvSpPr txBox="1"/>
          <p:nvPr/>
        </p:nvSpPr>
        <p:spPr>
          <a:xfrm>
            <a:off x="15307554" y="9445823"/>
            <a:ext cx="6505303" cy="307777"/>
          </a:xfrm>
          <a:prstGeom prst="rect">
            <a:avLst/>
          </a:prstGeom>
          <a:noFill/>
        </p:spPr>
        <p:txBody>
          <a:bodyPr wrap="square">
            <a:spAutoFit/>
          </a:bodyPr>
          <a:lstStyle/>
          <a:p>
            <a:r>
              <a:rPr lang="en-US" sz="1400">
                <a:solidFill>
                  <a:srgbClr val="0A3A3F"/>
                </a:solidFill>
                <a:latin typeface="Mark Pro Book" panose="020B0604020201010104" pitchFamily="34" charset="0"/>
              </a:rPr>
              <a:t>SOURCE: CoStar Group</a:t>
            </a:r>
            <a:endParaRPr lang="en-US" sz="4002">
              <a:solidFill>
                <a:srgbClr val="0A3A3F"/>
              </a:solidFill>
              <a:latin typeface="Mark Pro Book" panose="020B0604020201010104" pitchFamily="34" charset="0"/>
            </a:endParaRPr>
          </a:p>
        </p:txBody>
      </p:sp>
      <p:pic>
        <p:nvPicPr>
          <p:cNvPr id="4" name="Picture 3">
            <a:extLst>
              <a:ext uri="{FF2B5EF4-FFF2-40B4-BE49-F238E27FC236}">
                <a16:creationId xmlns:a16="http://schemas.microsoft.com/office/drawing/2014/main" id="{A995541D-336A-DF25-7FC7-EC2BFDCD55A7}"/>
              </a:ext>
            </a:extLst>
          </p:cNvPr>
          <p:cNvPicPr>
            <a:picLocks noChangeAspect="1"/>
          </p:cNvPicPr>
          <p:nvPr/>
        </p:nvPicPr>
        <p:blipFill>
          <a:blip r:embed="rId2"/>
          <a:stretch>
            <a:fillRect/>
          </a:stretch>
        </p:blipFill>
        <p:spPr>
          <a:xfrm>
            <a:off x="2652133" y="1625583"/>
            <a:ext cx="12035995" cy="7953672"/>
          </a:xfrm>
          <a:prstGeom prst="rect">
            <a:avLst/>
          </a:prstGeom>
        </p:spPr>
      </p:pic>
    </p:spTree>
    <p:extLst>
      <p:ext uri="{BB962C8B-B14F-4D97-AF65-F5344CB8AC3E}">
        <p14:creationId xmlns:p14="http://schemas.microsoft.com/office/powerpoint/2010/main" val="2431217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152CFFC-493B-9E21-5320-3BBFF65B11AE}"/>
              </a:ext>
            </a:extLst>
          </p:cNvPr>
          <p:cNvSpPr txBox="1"/>
          <p:nvPr/>
        </p:nvSpPr>
        <p:spPr>
          <a:xfrm>
            <a:off x="1776046" y="1547446"/>
            <a:ext cx="3164928" cy="411947"/>
          </a:xfrm>
          <a:prstGeom prst="rect">
            <a:avLst/>
          </a:prstGeom>
          <a:solidFill>
            <a:schemeClr val="bg1"/>
          </a:solidFill>
          <a:ln>
            <a:noFill/>
          </a:ln>
        </p:spPr>
        <p:txBody>
          <a:bodyPr wrap="square" rtlCol="0">
            <a:spAutoFit/>
          </a:bodyPr>
          <a:lstStyle/>
          <a:p>
            <a:endParaRPr lang="en-US"/>
          </a:p>
        </p:txBody>
      </p:sp>
      <p:sp>
        <p:nvSpPr>
          <p:cNvPr id="8" name="TextBox 7">
            <a:extLst>
              <a:ext uri="{FF2B5EF4-FFF2-40B4-BE49-F238E27FC236}">
                <a16:creationId xmlns:a16="http://schemas.microsoft.com/office/drawing/2014/main" id="{1CA551D9-8AC3-620B-1721-4ED5526CE476}"/>
              </a:ext>
            </a:extLst>
          </p:cNvPr>
          <p:cNvSpPr txBox="1"/>
          <p:nvPr/>
        </p:nvSpPr>
        <p:spPr>
          <a:xfrm>
            <a:off x="1776046" y="703865"/>
            <a:ext cx="9965380" cy="954107"/>
          </a:xfrm>
          <a:prstGeom prst="rect">
            <a:avLst/>
          </a:prstGeom>
          <a:solidFill>
            <a:schemeClr val="bg1"/>
          </a:solidFill>
          <a:ln>
            <a:noFill/>
          </a:ln>
        </p:spPr>
        <p:txBody>
          <a:bodyPr wrap="square" rtlCol="0">
            <a:spAutoFit/>
          </a:bodyPr>
          <a:lstStyle/>
          <a:p>
            <a:r>
              <a:rPr lang="en-US" sz="2800">
                <a:solidFill>
                  <a:srgbClr val="0A3A3F"/>
                </a:solidFill>
                <a:latin typeface="Mark Pro Heavy" panose="020B0904020201010104" pitchFamily="34" charset="0"/>
              </a:rPr>
              <a:t>STATEWIDE ROOM DEMAND</a:t>
            </a:r>
            <a:endParaRPr lang="en-US" sz="2800">
              <a:latin typeface="Mark Pro Heavy" panose="020B0904020201010104" pitchFamily="34" charset="0"/>
            </a:endParaRPr>
          </a:p>
          <a:p>
            <a:r>
              <a:rPr lang="en-US" sz="2800">
                <a:solidFill>
                  <a:srgbClr val="72A2A6"/>
                </a:solidFill>
                <a:latin typeface="Mark Pro Heavy" panose="020B0904020201010104" pitchFamily="34" charset="0"/>
              </a:rPr>
              <a:t>2024 TOTAL: 15.7M BOOKED NIGHTS</a:t>
            </a:r>
          </a:p>
        </p:txBody>
      </p:sp>
      <p:sp>
        <p:nvSpPr>
          <p:cNvPr id="9" name="TextBox 8">
            <a:extLst>
              <a:ext uri="{FF2B5EF4-FFF2-40B4-BE49-F238E27FC236}">
                <a16:creationId xmlns:a16="http://schemas.microsoft.com/office/drawing/2014/main" id="{E41B7D03-E209-3AAE-F3C8-FC8FD8333F19}"/>
              </a:ext>
            </a:extLst>
          </p:cNvPr>
          <p:cNvSpPr txBox="1"/>
          <p:nvPr/>
        </p:nvSpPr>
        <p:spPr>
          <a:xfrm>
            <a:off x="15307554" y="9445823"/>
            <a:ext cx="6505303" cy="307777"/>
          </a:xfrm>
          <a:prstGeom prst="rect">
            <a:avLst/>
          </a:prstGeom>
          <a:noFill/>
        </p:spPr>
        <p:txBody>
          <a:bodyPr wrap="square">
            <a:spAutoFit/>
          </a:bodyPr>
          <a:lstStyle/>
          <a:p>
            <a:r>
              <a:rPr lang="en-US" sz="1400">
                <a:solidFill>
                  <a:srgbClr val="0A3A3F"/>
                </a:solidFill>
                <a:latin typeface="Mark Pro Book" panose="020B0604020201010104" pitchFamily="34" charset="0"/>
              </a:rPr>
              <a:t>SOURCE: CoStar Group</a:t>
            </a:r>
            <a:endParaRPr lang="en-US" sz="4002">
              <a:solidFill>
                <a:srgbClr val="0A3A3F"/>
              </a:solidFill>
              <a:latin typeface="Mark Pro Book" panose="020B0604020201010104" pitchFamily="34" charset="0"/>
            </a:endParaRPr>
          </a:p>
        </p:txBody>
      </p:sp>
      <p:pic>
        <p:nvPicPr>
          <p:cNvPr id="3" name="Picture 2">
            <a:extLst>
              <a:ext uri="{FF2B5EF4-FFF2-40B4-BE49-F238E27FC236}">
                <a16:creationId xmlns:a16="http://schemas.microsoft.com/office/drawing/2014/main" id="{634470F1-490C-4347-A000-3D0BA81D5F2F}"/>
              </a:ext>
            </a:extLst>
          </p:cNvPr>
          <p:cNvPicPr>
            <a:picLocks noChangeAspect="1"/>
          </p:cNvPicPr>
          <p:nvPr/>
        </p:nvPicPr>
        <p:blipFill>
          <a:blip r:embed="rId2"/>
          <a:srcRect t="381"/>
          <a:stretch/>
        </p:blipFill>
        <p:spPr>
          <a:xfrm>
            <a:off x="2890648" y="1782417"/>
            <a:ext cx="11558966" cy="7598901"/>
          </a:xfrm>
          <a:prstGeom prst="rect">
            <a:avLst/>
          </a:prstGeom>
        </p:spPr>
      </p:pic>
    </p:spTree>
    <p:extLst>
      <p:ext uri="{BB962C8B-B14F-4D97-AF65-F5344CB8AC3E}">
        <p14:creationId xmlns:p14="http://schemas.microsoft.com/office/powerpoint/2010/main" val="20459780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452ED-7598-C48D-B6BF-6E06CC1D7220}"/>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C90C5776-7F6C-32F1-2ADE-1CFCA8312B83}"/>
              </a:ext>
            </a:extLst>
          </p:cNvPr>
          <p:cNvSpPr txBox="1"/>
          <p:nvPr/>
        </p:nvSpPr>
        <p:spPr>
          <a:xfrm>
            <a:off x="1776046" y="1547446"/>
            <a:ext cx="3164928" cy="411947"/>
          </a:xfrm>
          <a:prstGeom prst="rect">
            <a:avLst/>
          </a:prstGeom>
          <a:solidFill>
            <a:schemeClr val="bg1"/>
          </a:solidFill>
          <a:ln>
            <a:noFill/>
          </a:ln>
        </p:spPr>
        <p:txBody>
          <a:bodyPr wrap="square" rtlCol="0">
            <a:spAutoFit/>
          </a:bodyPr>
          <a:lstStyle/>
          <a:p>
            <a:endParaRPr lang="en-US"/>
          </a:p>
        </p:txBody>
      </p:sp>
      <p:sp>
        <p:nvSpPr>
          <p:cNvPr id="8" name="TextBox 7">
            <a:extLst>
              <a:ext uri="{FF2B5EF4-FFF2-40B4-BE49-F238E27FC236}">
                <a16:creationId xmlns:a16="http://schemas.microsoft.com/office/drawing/2014/main" id="{94C87C0C-F912-397F-A3F2-78C6C2AD62F2}"/>
              </a:ext>
            </a:extLst>
          </p:cNvPr>
          <p:cNvSpPr txBox="1"/>
          <p:nvPr/>
        </p:nvSpPr>
        <p:spPr>
          <a:xfrm>
            <a:off x="1776046" y="703865"/>
            <a:ext cx="9965380" cy="954107"/>
          </a:xfrm>
          <a:prstGeom prst="rect">
            <a:avLst/>
          </a:prstGeom>
          <a:solidFill>
            <a:schemeClr val="bg1"/>
          </a:solidFill>
          <a:ln>
            <a:noFill/>
          </a:ln>
        </p:spPr>
        <p:txBody>
          <a:bodyPr wrap="square" rtlCol="0">
            <a:spAutoFit/>
          </a:bodyPr>
          <a:lstStyle/>
          <a:p>
            <a:r>
              <a:rPr lang="en-US" sz="2800">
                <a:solidFill>
                  <a:srgbClr val="0A3A3F"/>
                </a:solidFill>
                <a:latin typeface="Mark Pro Heavy" panose="020B0904020201010104" pitchFamily="34" charset="0"/>
              </a:rPr>
              <a:t>STATEWIDE ROOM SUPPLY</a:t>
            </a:r>
            <a:endParaRPr lang="en-US" sz="2800">
              <a:latin typeface="Mark Pro Heavy" panose="020B0904020201010104" pitchFamily="34" charset="0"/>
            </a:endParaRPr>
          </a:p>
          <a:p>
            <a:r>
              <a:rPr lang="en-US" sz="2800">
                <a:solidFill>
                  <a:srgbClr val="72A2A6"/>
                </a:solidFill>
                <a:latin typeface="Mark Pro Heavy" panose="020B0904020201010104" pitchFamily="34" charset="0"/>
              </a:rPr>
              <a:t>2024 TOTAL: 25.8M NIGHTS </a:t>
            </a:r>
          </a:p>
        </p:txBody>
      </p:sp>
      <p:sp>
        <p:nvSpPr>
          <p:cNvPr id="9" name="TextBox 8">
            <a:extLst>
              <a:ext uri="{FF2B5EF4-FFF2-40B4-BE49-F238E27FC236}">
                <a16:creationId xmlns:a16="http://schemas.microsoft.com/office/drawing/2014/main" id="{5306F9BB-D0EC-FCFE-93B8-50F9D903A998}"/>
              </a:ext>
            </a:extLst>
          </p:cNvPr>
          <p:cNvSpPr txBox="1"/>
          <p:nvPr/>
        </p:nvSpPr>
        <p:spPr>
          <a:xfrm>
            <a:off x="15307554" y="9445823"/>
            <a:ext cx="6505303" cy="307777"/>
          </a:xfrm>
          <a:prstGeom prst="rect">
            <a:avLst/>
          </a:prstGeom>
          <a:noFill/>
        </p:spPr>
        <p:txBody>
          <a:bodyPr wrap="square">
            <a:spAutoFit/>
          </a:bodyPr>
          <a:lstStyle/>
          <a:p>
            <a:r>
              <a:rPr lang="en-US" sz="1400">
                <a:solidFill>
                  <a:srgbClr val="0A3A3F"/>
                </a:solidFill>
                <a:latin typeface="Mark Pro Book" panose="020B0604020201010104" pitchFamily="34" charset="0"/>
              </a:rPr>
              <a:t>SOURCE: CoStar Group</a:t>
            </a:r>
            <a:endParaRPr lang="en-US" sz="4002">
              <a:solidFill>
                <a:srgbClr val="0A3A3F"/>
              </a:solidFill>
              <a:latin typeface="Mark Pro Book" panose="020B0604020201010104" pitchFamily="34" charset="0"/>
            </a:endParaRPr>
          </a:p>
        </p:txBody>
      </p:sp>
      <p:pic>
        <p:nvPicPr>
          <p:cNvPr id="3" name="Picture 2">
            <a:extLst>
              <a:ext uri="{FF2B5EF4-FFF2-40B4-BE49-F238E27FC236}">
                <a16:creationId xmlns:a16="http://schemas.microsoft.com/office/drawing/2014/main" id="{759F7FD5-049A-AF7D-5B2D-937ECE7A3078}"/>
              </a:ext>
            </a:extLst>
          </p:cNvPr>
          <p:cNvPicPr>
            <a:picLocks noChangeAspect="1"/>
          </p:cNvPicPr>
          <p:nvPr/>
        </p:nvPicPr>
        <p:blipFill>
          <a:blip r:embed="rId2"/>
          <a:srcRect t="980"/>
          <a:stretch/>
        </p:blipFill>
        <p:spPr>
          <a:xfrm>
            <a:off x="2829841" y="1710124"/>
            <a:ext cx="11680579" cy="7576825"/>
          </a:xfrm>
          <a:prstGeom prst="rect">
            <a:avLst/>
          </a:prstGeom>
        </p:spPr>
      </p:pic>
      <p:sp>
        <p:nvSpPr>
          <p:cNvPr id="2" name="TextBox 1">
            <a:extLst>
              <a:ext uri="{FF2B5EF4-FFF2-40B4-BE49-F238E27FC236}">
                <a16:creationId xmlns:a16="http://schemas.microsoft.com/office/drawing/2014/main" id="{24042D5B-87B6-0898-05F4-DC9A25C053CA}"/>
              </a:ext>
            </a:extLst>
          </p:cNvPr>
          <p:cNvSpPr txBox="1"/>
          <p:nvPr/>
        </p:nvSpPr>
        <p:spPr>
          <a:xfrm>
            <a:off x="267956" y="7901954"/>
            <a:ext cx="2364662" cy="1600438"/>
          </a:xfrm>
          <a:prstGeom prst="rect">
            <a:avLst/>
          </a:prstGeom>
          <a:noFill/>
        </p:spPr>
        <p:txBody>
          <a:bodyPr wrap="square" rtlCol="0">
            <a:spAutoFit/>
          </a:bodyPr>
          <a:lstStyle/>
          <a:p>
            <a:r>
              <a:rPr lang="en-US" sz="1400" b="1">
                <a:latin typeface="Mark Pro Book" panose="020B0604020201010104" pitchFamily="34" charset="0"/>
              </a:rPr>
              <a:t>*Please note: Room supply is a function of room inventory and nights in the month, the supply drop in February corresponds to it being a shorter month.</a:t>
            </a:r>
          </a:p>
        </p:txBody>
      </p:sp>
    </p:spTree>
    <p:extLst>
      <p:ext uri="{BB962C8B-B14F-4D97-AF65-F5344CB8AC3E}">
        <p14:creationId xmlns:p14="http://schemas.microsoft.com/office/powerpoint/2010/main" val="365360468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
    <a:dk1>
      <a:sysClr val="windowText" lastClr="000000"/>
    </a:dk1>
    <a:lt1>
      <a:sysClr val="window" lastClr="FFFFFF"/>
    </a:lt1>
    <a:dk2>
      <a:srgbClr val="1F497D"/>
    </a:dk2>
    <a:lt2>
      <a:srgbClr val="EEECE1"/>
    </a:lt2>
    <a:accent1>
      <a:srgbClr val="30B566"/>
    </a:accent1>
    <a:accent2>
      <a:srgbClr val="0A3A3F"/>
    </a:accent2>
    <a:accent3>
      <a:srgbClr val="AE3A5D"/>
    </a:accent3>
    <a:accent4>
      <a:srgbClr val="ABA0BA"/>
    </a:accent4>
    <a:accent5>
      <a:srgbClr val="9FC5C4"/>
    </a:accent5>
    <a:accent6>
      <a:srgbClr val="A7A974"/>
    </a:accent6>
    <a:hlink>
      <a:srgbClr val="F1B444"/>
    </a:hlink>
    <a:folHlink>
      <a:srgbClr val="1C7C7F"/>
    </a:folHlink>
  </a:clrScheme>
  <a:fontScheme name="Custom 1">
    <a:majorFont>
      <a:latin typeface="Mark Pro Heavy"/>
      <a:ea typeface=""/>
      <a:cs typeface=""/>
    </a:majorFont>
    <a:minorFont>
      <a:latin typeface="Mark Pro Book"/>
      <a:ea typeface=""/>
      <a:cs typeface=""/>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Custom 1">
    <a:dk1>
      <a:sysClr val="windowText" lastClr="000000"/>
    </a:dk1>
    <a:lt1>
      <a:sysClr val="window" lastClr="FFFFFF"/>
    </a:lt1>
    <a:dk2>
      <a:srgbClr val="1F497D"/>
    </a:dk2>
    <a:lt2>
      <a:srgbClr val="EEECE1"/>
    </a:lt2>
    <a:accent1>
      <a:srgbClr val="30B566"/>
    </a:accent1>
    <a:accent2>
      <a:srgbClr val="0A3A3F"/>
    </a:accent2>
    <a:accent3>
      <a:srgbClr val="AE3A5D"/>
    </a:accent3>
    <a:accent4>
      <a:srgbClr val="ABA0BA"/>
    </a:accent4>
    <a:accent5>
      <a:srgbClr val="9FC5C4"/>
    </a:accent5>
    <a:accent6>
      <a:srgbClr val="A7A974"/>
    </a:accent6>
    <a:hlink>
      <a:srgbClr val="F1B444"/>
    </a:hlink>
    <a:folHlink>
      <a:srgbClr val="1C7C7F"/>
    </a:folHlink>
  </a:clrScheme>
  <a:fontScheme name="Custom 1">
    <a:majorFont>
      <a:latin typeface="Mark Pro Heavy"/>
      <a:ea typeface=""/>
      <a:cs typeface=""/>
    </a:majorFont>
    <a:minorFont>
      <a:latin typeface="Mark Pro Book"/>
      <a:ea typeface=""/>
      <a:cs typeface=""/>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Custom 1">
    <a:dk1>
      <a:sysClr val="windowText" lastClr="000000"/>
    </a:dk1>
    <a:lt1>
      <a:sysClr val="window" lastClr="FFFFFF"/>
    </a:lt1>
    <a:dk2>
      <a:srgbClr val="1F497D"/>
    </a:dk2>
    <a:lt2>
      <a:srgbClr val="EEECE1"/>
    </a:lt2>
    <a:accent1>
      <a:srgbClr val="30B566"/>
    </a:accent1>
    <a:accent2>
      <a:srgbClr val="0A3A3F"/>
    </a:accent2>
    <a:accent3>
      <a:srgbClr val="AE3A5D"/>
    </a:accent3>
    <a:accent4>
      <a:srgbClr val="ABA0BA"/>
    </a:accent4>
    <a:accent5>
      <a:srgbClr val="9FC5C4"/>
    </a:accent5>
    <a:accent6>
      <a:srgbClr val="A7A974"/>
    </a:accent6>
    <a:hlink>
      <a:srgbClr val="F1B444"/>
    </a:hlink>
    <a:folHlink>
      <a:srgbClr val="1C7C7F"/>
    </a:folHlink>
  </a:clrScheme>
  <a:fontScheme name="Custom 1">
    <a:majorFont>
      <a:latin typeface="Mark Pro Heavy"/>
      <a:ea typeface=""/>
      <a:cs typeface=""/>
    </a:majorFont>
    <a:minorFont>
      <a:latin typeface="Mark Pro Book"/>
      <a:ea typeface=""/>
      <a:cs typeface=""/>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Custom 1">
    <a:dk1>
      <a:sysClr val="windowText" lastClr="000000"/>
    </a:dk1>
    <a:lt1>
      <a:sysClr val="window" lastClr="FFFFFF"/>
    </a:lt1>
    <a:dk2>
      <a:srgbClr val="1F497D"/>
    </a:dk2>
    <a:lt2>
      <a:srgbClr val="EEECE1"/>
    </a:lt2>
    <a:accent1>
      <a:srgbClr val="30B566"/>
    </a:accent1>
    <a:accent2>
      <a:srgbClr val="0A3A3F"/>
    </a:accent2>
    <a:accent3>
      <a:srgbClr val="AE3A5D"/>
    </a:accent3>
    <a:accent4>
      <a:srgbClr val="ABA0BA"/>
    </a:accent4>
    <a:accent5>
      <a:srgbClr val="9FC5C4"/>
    </a:accent5>
    <a:accent6>
      <a:srgbClr val="A7A974"/>
    </a:accent6>
    <a:hlink>
      <a:srgbClr val="F1B444"/>
    </a:hlink>
    <a:folHlink>
      <a:srgbClr val="1C7C7F"/>
    </a:folHlink>
  </a:clrScheme>
  <a:fontScheme name="Custom 1">
    <a:majorFont>
      <a:latin typeface="Mark Pro Heavy"/>
      <a:ea typeface=""/>
      <a:cs typeface=""/>
    </a:majorFont>
    <a:minorFont>
      <a:latin typeface="Mark Pro Book"/>
      <a:ea typeface=""/>
      <a:cs typeface=""/>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Custom 1">
    <a:dk1>
      <a:sysClr val="windowText" lastClr="000000"/>
    </a:dk1>
    <a:lt1>
      <a:sysClr val="window" lastClr="FFFFFF"/>
    </a:lt1>
    <a:dk2>
      <a:srgbClr val="1F497D"/>
    </a:dk2>
    <a:lt2>
      <a:srgbClr val="EEECE1"/>
    </a:lt2>
    <a:accent1>
      <a:srgbClr val="30B566"/>
    </a:accent1>
    <a:accent2>
      <a:srgbClr val="0A3A3F"/>
    </a:accent2>
    <a:accent3>
      <a:srgbClr val="AE3A5D"/>
    </a:accent3>
    <a:accent4>
      <a:srgbClr val="ABA0BA"/>
    </a:accent4>
    <a:accent5>
      <a:srgbClr val="9FC5C4"/>
    </a:accent5>
    <a:accent6>
      <a:srgbClr val="A7A974"/>
    </a:accent6>
    <a:hlink>
      <a:srgbClr val="F1B444"/>
    </a:hlink>
    <a:folHlink>
      <a:srgbClr val="1C7C7F"/>
    </a:folHlink>
  </a:clrScheme>
  <a:fontScheme name="Custom 1">
    <a:majorFont>
      <a:latin typeface="Mark Pro Heavy"/>
      <a:ea typeface=""/>
      <a:cs typeface=""/>
    </a:majorFont>
    <a:minorFont>
      <a:latin typeface="Mark Pro Book"/>
      <a:ea typeface=""/>
      <a:cs typeface=""/>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Custom 1">
    <a:dk1>
      <a:sysClr val="windowText" lastClr="000000"/>
    </a:dk1>
    <a:lt1>
      <a:sysClr val="window" lastClr="FFFFFF"/>
    </a:lt1>
    <a:dk2>
      <a:srgbClr val="1F497D"/>
    </a:dk2>
    <a:lt2>
      <a:srgbClr val="EEECE1"/>
    </a:lt2>
    <a:accent1>
      <a:srgbClr val="30B566"/>
    </a:accent1>
    <a:accent2>
      <a:srgbClr val="0A3A3F"/>
    </a:accent2>
    <a:accent3>
      <a:srgbClr val="AE3A5D"/>
    </a:accent3>
    <a:accent4>
      <a:srgbClr val="ABA0BA"/>
    </a:accent4>
    <a:accent5>
      <a:srgbClr val="9FC5C4"/>
    </a:accent5>
    <a:accent6>
      <a:srgbClr val="A7A974"/>
    </a:accent6>
    <a:hlink>
      <a:srgbClr val="F1B444"/>
    </a:hlink>
    <a:folHlink>
      <a:srgbClr val="1C7C7F"/>
    </a:folHlink>
  </a:clrScheme>
  <a:fontScheme name="Custom 1">
    <a:majorFont>
      <a:latin typeface="Mark Pro Heavy"/>
      <a:ea typeface=""/>
      <a:cs typeface=""/>
    </a:majorFont>
    <a:minorFont>
      <a:latin typeface="Mark Pro Book"/>
      <a:ea typeface=""/>
      <a:cs typeface=""/>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Custom 1">
    <a:dk1>
      <a:sysClr val="windowText" lastClr="000000"/>
    </a:dk1>
    <a:lt1>
      <a:sysClr val="window" lastClr="FFFFFF"/>
    </a:lt1>
    <a:dk2>
      <a:srgbClr val="1F497D"/>
    </a:dk2>
    <a:lt2>
      <a:srgbClr val="EEECE1"/>
    </a:lt2>
    <a:accent1>
      <a:srgbClr val="30B566"/>
    </a:accent1>
    <a:accent2>
      <a:srgbClr val="0A3A3F"/>
    </a:accent2>
    <a:accent3>
      <a:srgbClr val="AE3A5D"/>
    </a:accent3>
    <a:accent4>
      <a:srgbClr val="ABA0BA"/>
    </a:accent4>
    <a:accent5>
      <a:srgbClr val="9FC5C4"/>
    </a:accent5>
    <a:accent6>
      <a:srgbClr val="A7A974"/>
    </a:accent6>
    <a:hlink>
      <a:srgbClr val="F1B444"/>
    </a:hlink>
    <a:folHlink>
      <a:srgbClr val="1C7C7F"/>
    </a:folHlink>
  </a:clrScheme>
  <a:fontScheme name="Custom 1">
    <a:majorFont>
      <a:latin typeface="Mark Pro Heavy"/>
      <a:ea typeface=""/>
      <a:cs typeface=""/>
    </a:majorFont>
    <a:minorFont>
      <a:latin typeface="Mark Pro Book"/>
      <a:ea typeface=""/>
      <a:cs typeface=""/>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Custom 1">
    <a:dk1>
      <a:sysClr val="windowText" lastClr="000000"/>
    </a:dk1>
    <a:lt1>
      <a:sysClr val="window" lastClr="FFFFFF"/>
    </a:lt1>
    <a:dk2>
      <a:srgbClr val="1F497D"/>
    </a:dk2>
    <a:lt2>
      <a:srgbClr val="EEECE1"/>
    </a:lt2>
    <a:accent1>
      <a:srgbClr val="30B566"/>
    </a:accent1>
    <a:accent2>
      <a:srgbClr val="0A3A3F"/>
    </a:accent2>
    <a:accent3>
      <a:srgbClr val="AE3A5D"/>
    </a:accent3>
    <a:accent4>
      <a:srgbClr val="ABA0BA"/>
    </a:accent4>
    <a:accent5>
      <a:srgbClr val="9FC5C4"/>
    </a:accent5>
    <a:accent6>
      <a:srgbClr val="A7A974"/>
    </a:accent6>
    <a:hlink>
      <a:srgbClr val="F1B444"/>
    </a:hlink>
    <a:folHlink>
      <a:srgbClr val="1C7C7F"/>
    </a:folHlink>
  </a:clrScheme>
  <a:fontScheme name="Custom 1">
    <a:majorFont>
      <a:latin typeface="Mark Pro Heavy"/>
      <a:ea typeface=""/>
      <a:cs typeface=""/>
    </a:majorFont>
    <a:minorFont>
      <a:latin typeface="Mark Pro Book"/>
      <a:ea typeface=""/>
      <a:cs typeface=""/>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6591B63B15F08479605ADB85E1E7EE6" ma:contentTypeVersion="18" ma:contentTypeDescription="Create a new document." ma:contentTypeScope="" ma:versionID="639df7e2938d55e55dd887bfd99cb133">
  <xsd:schema xmlns:xsd="http://www.w3.org/2001/XMLSchema" xmlns:xs="http://www.w3.org/2001/XMLSchema" xmlns:p="http://schemas.microsoft.com/office/2006/metadata/properties" xmlns:ns2="27eb865b-bb2a-42e2-98a6-cca61d3c6e1b" xmlns:ns3="b81027bc-c43a-4cbd-815e-edc43b5f2e53" targetNamespace="http://schemas.microsoft.com/office/2006/metadata/properties" ma:root="true" ma:fieldsID="69ad3292c181d9edf6a6093b44c75e4d" ns2:_="" ns3:_="">
    <xsd:import namespace="27eb865b-bb2a-42e2-98a6-cca61d3c6e1b"/>
    <xsd:import namespace="b81027bc-c43a-4cbd-815e-edc43b5f2e5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3:SharedWithUsers" minOccurs="0"/>
                <xsd:element ref="ns3:SharedWithDetails" minOccurs="0"/>
                <xsd:element ref="ns2:MediaServiceOCR" minOccurs="0"/>
                <xsd:element ref="ns2:MediaServiceEventHashCode" minOccurs="0"/>
                <xsd:element ref="ns2:MediaServiceGenerationTime"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eb865b-bb2a-42e2-98a6-cca61d3c6e1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da68a00-275f-435c-9fe7-c5cfadc8c6c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81027bc-c43a-4cbd-815e-edc43b5f2e5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3be0b0e-a3fa-4e99-ae57-c165f6ed6ec7}" ma:internalName="TaxCatchAll" ma:showField="CatchAllData" ma:web="b81027bc-c43a-4cbd-815e-edc43b5f2e5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7eb865b-bb2a-42e2-98a6-cca61d3c6e1b">
      <Terms xmlns="http://schemas.microsoft.com/office/infopath/2007/PartnerControls"/>
    </lcf76f155ced4ddcb4097134ff3c332f>
    <TaxCatchAll xmlns="b81027bc-c43a-4cbd-815e-edc43b5f2e53" xsi:nil="true"/>
    <SharedWithUsers xmlns="b81027bc-c43a-4cbd-815e-edc43b5f2e53">
      <UserInfo>
        <DisplayName>Bryan Mullaney</DisplayName>
        <AccountId>62</AccountId>
        <AccountType/>
      </UserInfo>
      <UserInfo>
        <DisplayName>Javier Parada Torres</DisplayName>
        <AccountId>12314</AccountId>
        <AccountType/>
      </UserInfo>
      <UserInfo>
        <DisplayName>Hannah Hicks</DisplayName>
        <AccountId>16012</AccountId>
        <AccountType/>
      </UserInfo>
    </SharedWithUsers>
  </documentManagement>
</p:properties>
</file>

<file path=customXml/itemProps1.xml><?xml version="1.0" encoding="utf-8"?>
<ds:datastoreItem xmlns:ds="http://schemas.openxmlformats.org/officeDocument/2006/customXml" ds:itemID="{CD3C3637-4130-4AEF-9BDA-11C7FFC4F0A3}">
  <ds:schemaRefs>
    <ds:schemaRef ds:uri="http://schemas.microsoft.com/sharepoint/v3/contenttype/forms"/>
  </ds:schemaRefs>
</ds:datastoreItem>
</file>

<file path=customXml/itemProps2.xml><?xml version="1.0" encoding="utf-8"?>
<ds:datastoreItem xmlns:ds="http://schemas.openxmlformats.org/officeDocument/2006/customXml" ds:itemID="{F30680B6-0621-4AE0-82F6-D126FBEC1811}">
  <ds:schemaRefs>
    <ds:schemaRef ds:uri="27eb865b-bb2a-42e2-98a6-cca61d3c6e1b"/>
    <ds:schemaRef ds:uri="b81027bc-c43a-4cbd-815e-edc43b5f2e5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13778FB-BEB7-404C-8E5E-C5D18B6F406A}">
  <ds:schemaRefs>
    <ds:schemaRef ds:uri="27eb865b-bb2a-42e2-98a6-cca61d3c6e1b"/>
    <ds:schemaRef ds:uri="b81027bc-c43a-4cbd-815e-edc43b5f2e53"/>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2013 - 2022 Theme</Template>
  <Application>Microsoft Office PowerPoint</Application>
  <PresentationFormat>Custom</PresentationFormat>
  <Slides>54</Slides>
  <Notes>14</Notes>
  <HiddenSlides>0</HiddenSlide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Javier Parada Torres</dc:creator>
  <cp:revision>1</cp:revision>
  <cp:lastPrinted>1601-01-01T00:00:00Z</cp:lastPrinted>
  <dcterms:created xsi:type="dcterms:W3CDTF">2024-01-22T19:49:25Z</dcterms:created>
  <dcterms:modified xsi:type="dcterms:W3CDTF">2025-02-20T19:11:20Z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y fmtid="{D5CDD505-2E9C-101B-9397-08002B2CF9AE}" pid="3" name="ContentTypeId">
    <vt:lpwstr>0x010100F6591B63B15F08479605ADB85E1E7EE6</vt:lpwstr>
  </property>
  <property fmtid="{D5CDD505-2E9C-101B-9397-08002B2CF9AE}" pid="4" name="MediaServiceImageTags">
    <vt:lpwstr/>
  </property>
</Properties>
</file>